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F76"/>
    <a:srgbClr val="17006B"/>
    <a:srgbClr val="FF3030"/>
    <a:srgbClr val="EC9C05"/>
    <a:srgbClr val="009EE3"/>
    <a:srgbClr val="00AFEF"/>
    <a:srgbClr val="00ACED"/>
    <a:srgbClr val="F35F9B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41065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1" cy="341065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EB4A4E54-65B5-46F0-A251-390DE44473DC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20" rIns="91439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39" tIns="45720" rIns="91439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2231" cy="34106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9" y="6456613"/>
            <a:ext cx="4302231" cy="34106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862F6225-D9B2-4AB3-8595-E01E4D81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4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Основан в 2022 году. </a:t>
            </a: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Более 50 программ дополнительного профессионального образования.</a:t>
            </a: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endParaRPr lang="ru-RU" altLang="ru-RU" sz="7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endParaRPr lang="ru-RU" altLang="ru-RU" sz="7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2161-38D5-4DBE-A076-33EE9B30E7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0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1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82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9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1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3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0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7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6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6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mailto:dpo@umcgokuban.ru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8BAC58B0-5ED0-050D-DB1F-3BDFE7A0A6E2}"/>
              </a:ext>
            </a:extLst>
          </p:cNvPr>
          <p:cNvSpPr/>
          <p:nvPr/>
        </p:nvSpPr>
        <p:spPr>
          <a:xfrm rot="10800000">
            <a:off x="6610106" y="163463"/>
            <a:ext cx="6976235" cy="2483054"/>
          </a:xfrm>
          <a:prstGeom prst="triangle">
            <a:avLst>
              <a:gd name="adj" fmla="val 48893"/>
            </a:avLst>
          </a:prstGeom>
          <a:gradFill>
            <a:gsLst>
              <a:gs pos="0">
                <a:srgbClr val="FF0000"/>
              </a:gs>
              <a:gs pos="97000">
                <a:schemeClr val="bg1"/>
              </a:gs>
              <a:gs pos="96000">
                <a:schemeClr val="bg1">
                  <a:lumMod val="95000"/>
                </a:schemeClr>
              </a:gs>
              <a:gs pos="7262">
                <a:srgbClr val="FF7D7D"/>
              </a:gs>
              <a:gs pos="16771">
                <a:srgbClr val="FF3737"/>
              </a:gs>
              <a:gs pos="32000">
                <a:srgbClr val="FF0000"/>
              </a:gs>
              <a:gs pos="39000">
                <a:srgbClr val="0070C0"/>
              </a:gs>
              <a:gs pos="54000">
                <a:srgbClr val="00B0F0"/>
              </a:gs>
              <a:gs pos="73000">
                <a:srgbClr val="0070C0"/>
              </a:gs>
              <a:gs pos="83000">
                <a:schemeClr val="bg1"/>
              </a:gs>
            </a:gsLst>
            <a:lin ang="5400000" scaled="1"/>
          </a:gra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5932EA-B495-A8AC-53B2-225F151688E8}"/>
              </a:ext>
            </a:extLst>
          </p:cNvPr>
          <p:cNvSpPr/>
          <p:nvPr/>
        </p:nvSpPr>
        <p:spPr>
          <a:xfrm>
            <a:off x="3715642" y="0"/>
            <a:ext cx="4373811" cy="6836878"/>
          </a:xfrm>
          <a:prstGeom prst="rect">
            <a:avLst/>
          </a:prstGeom>
          <a:gradFill>
            <a:gsLst>
              <a:gs pos="66000">
                <a:srgbClr val="FFFFFF"/>
              </a:gs>
              <a:gs pos="11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106061" y="0"/>
            <a:ext cx="26613" cy="68580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 flipH="1" flipV="1">
            <a:off x="-3588" y="6846072"/>
            <a:ext cx="12195588" cy="18623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705906" y="4597"/>
            <a:ext cx="0" cy="684147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>
            <a:off x="0" y="0"/>
            <a:ext cx="0" cy="686469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2192000" y="0"/>
            <a:ext cx="0" cy="684147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950274" y="3954977"/>
            <a:ext cx="3879383" cy="69474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Директор: Склярова Олеся Сергеевна</a:t>
            </a:r>
          </a:p>
          <a:p>
            <a:pPr algn="ctr"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Тел.: 8(861) 290-21-26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5AEBF0-3A68-5974-00C8-2E15E4E7D83C}"/>
              </a:ext>
            </a:extLst>
          </p:cNvPr>
          <p:cNvSpPr/>
          <p:nvPr/>
        </p:nvSpPr>
        <p:spPr>
          <a:xfrm>
            <a:off x="3654902" y="6301221"/>
            <a:ext cx="454337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17006B"/>
                </a:solidFill>
              </a:rPr>
              <a:t>Сайт: </a:t>
            </a:r>
            <a:r>
              <a:rPr lang="en-US" b="1" dirty="0">
                <a:solidFill>
                  <a:srgbClr val="17006B"/>
                </a:solidFill>
              </a:rPr>
              <a:t>UMCGOKUBAN.KRASNODAR.RU</a:t>
            </a:r>
            <a:endParaRPr lang="ru-RU" b="1" dirty="0">
              <a:solidFill>
                <a:srgbClr val="17006B"/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0075474-65A4-D921-A7A0-D97306E1094D}"/>
              </a:ext>
            </a:extLst>
          </p:cNvPr>
          <p:cNvGrpSpPr/>
          <p:nvPr/>
        </p:nvGrpSpPr>
        <p:grpSpPr>
          <a:xfrm>
            <a:off x="4208332" y="295740"/>
            <a:ext cx="3468641" cy="3314499"/>
            <a:chOff x="318591" y="2485845"/>
            <a:chExt cx="1796415" cy="20324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88900" dir="2700000" sx="101000" sy="101000" algn="tl" rotWithShape="0">
              <a:prstClr val="black">
                <a:alpha val="56000"/>
              </a:prstClr>
            </a:outerShdw>
          </a:effectLst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FAB4B1-163C-1675-601D-B0E9BD67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7" y="3574536"/>
              <a:ext cx="830249" cy="943716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EA0FF0CE-F085-1EE1-B8C7-1B4B68760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757" y="2489444"/>
              <a:ext cx="830249" cy="938181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B096809-562E-77AA-9BEE-75C78F50B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114" y="3577305"/>
              <a:ext cx="830249" cy="940949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53B5C2-58FD-F853-9871-52175C3E9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91" y="2485845"/>
              <a:ext cx="830249" cy="946484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0A0AC48-AEE2-0EC1-4BEB-28943F6C2ABC}"/>
              </a:ext>
            </a:extLst>
          </p:cNvPr>
          <p:cNvSpPr/>
          <p:nvPr/>
        </p:nvSpPr>
        <p:spPr>
          <a:xfrm>
            <a:off x="3603360" y="5984081"/>
            <a:ext cx="4491475" cy="5073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r>
              <a:rPr lang="en-US" altLang="ru-RU" sz="2000" b="1" dirty="0">
                <a:solidFill>
                  <a:srgbClr val="17006B"/>
                </a:solidFill>
              </a:rPr>
              <a:t>E-mail: </a:t>
            </a:r>
            <a:r>
              <a:rPr lang="en-US" altLang="ru-RU" b="1" u="sng" dirty="0">
                <a:solidFill>
                  <a:srgbClr val="17006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dpo@umcgokuban.</a:t>
            </a:r>
            <a:r>
              <a:rPr lang="en-US" b="1" u="sng" dirty="0">
                <a:solidFill>
                  <a:srgbClr val="17006B"/>
                </a:solidFill>
              </a:rPr>
              <a:t>krasnodar.</a:t>
            </a:r>
            <a:r>
              <a:rPr lang="en-US" altLang="ru-RU" b="1" u="sng" dirty="0">
                <a:solidFill>
                  <a:srgbClr val="17006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en-US" altLang="ru-RU" b="1" u="sng" dirty="0">
              <a:solidFill>
                <a:srgbClr val="17006B"/>
              </a:solidFill>
            </a:endParaRP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endParaRPr lang="ru-RU" altLang="ru-RU" sz="900" b="1" i="1" dirty="0">
              <a:solidFill>
                <a:srgbClr val="1700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39C34A1-032B-ED1E-651C-1FCEEBBD5ED3}"/>
              </a:ext>
            </a:extLst>
          </p:cNvPr>
          <p:cNvCxnSpPr>
            <a:cxnSpLocks/>
          </p:cNvCxnSpPr>
          <p:nvPr/>
        </p:nvCxnSpPr>
        <p:spPr>
          <a:xfrm flipH="1">
            <a:off x="0" y="-9625"/>
            <a:ext cx="12167768" cy="0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087FB07-E59D-2ACC-5950-82E04A4FD595}"/>
              </a:ext>
            </a:extLst>
          </p:cNvPr>
          <p:cNvSpPr/>
          <p:nvPr/>
        </p:nvSpPr>
        <p:spPr>
          <a:xfrm>
            <a:off x="8075109" y="2711679"/>
            <a:ext cx="4092659" cy="4868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marL="180340" algn="ctr">
              <a:lnSpc>
                <a:spcPct val="120000"/>
              </a:lnSpc>
            </a:pPr>
            <a:r>
              <a:rPr lang="en-US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PRO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_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_  БЕЗОПАСНОСТЬ!</a:t>
            </a:r>
            <a:endParaRPr lang="ru-RU" sz="23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59A02E7-5D66-C478-6F73-DF39972CA87B}"/>
              </a:ext>
            </a:extLst>
          </p:cNvPr>
          <p:cNvSpPr/>
          <p:nvPr/>
        </p:nvSpPr>
        <p:spPr>
          <a:xfrm>
            <a:off x="7852485" y="3172337"/>
            <a:ext cx="449147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80340" algn="ctr"/>
            <a:r>
              <a:rPr lang="ru-RU" b="1" dirty="0">
                <a:solidFill>
                  <a:srgbClr val="0513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ОСТОРОЖНО, ОГОНЬ!</a:t>
            </a:r>
            <a:endParaRPr lang="ru-RU" sz="1400" b="1" dirty="0">
              <a:solidFill>
                <a:srgbClr val="0513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AD820F90-14CB-9C40-CA0D-07D860C146D7}"/>
              </a:ext>
            </a:extLst>
          </p:cNvPr>
          <p:cNvCxnSpPr/>
          <p:nvPr/>
        </p:nvCxnSpPr>
        <p:spPr>
          <a:xfrm>
            <a:off x="8103139" y="-4597"/>
            <a:ext cx="0" cy="684147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05A4EF-3F33-54F2-EB67-B53917BCBD6A}"/>
              </a:ext>
            </a:extLst>
          </p:cNvPr>
          <p:cNvSpPr/>
          <p:nvPr/>
        </p:nvSpPr>
        <p:spPr>
          <a:xfrm rot="14077">
            <a:off x="1517385" y="7408304"/>
            <a:ext cx="5103343" cy="61305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ГКОУ ДПО «УМЦ ГО ЧС КК»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Директор: Склярова Олеся Сергеевна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Тел.: 8(861) 290-21-26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C47CB49-0628-8AB7-3E43-E5DBC060F3E0}"/>
              </a:ext>
            </a:extLst>
          </p:cNvPr>
          <p:cNvSpPr/>
          <p:nvPr/>
        </p:nvSpPr>
        <p:spPr>
          <a:xfrm rot="39167">
            <a:off x="4345225" y="7231570"/>
            <a:ext cx="2331767" cy="61305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г.-к. Сочи, </a:t>
            </a:r>
            <a:endParaRPr lang="en-US" altLang="ru-RU" sz="1213" b="1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ул. Пасечная, 3 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altLang="ru-RU" sz="1213" b="1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BB572EB-8B5A-FB5A-4F7A-95134B4E8A35}"/>
              </a:ext>
            </a:extLst>
          </p:cNvPr>
          <p:cNvSpPr/>
          <p:nvPr/>
        </p:nvSpPr>
        <p:spPr>
          <a:xfrm rot="21534145">
            <a:off x="124298" y="7811015"/>
            <a:ext cx="3442569" cy="4071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en-US" alt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en-US" altLang="ru-RU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dpo@umcgokuban.</a:t>
            </a:r>
            <a:r>
              <a:rPr lang="en-US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krasnodar.</a:t>
            </a:r>
            <a:r>
              <a:rPr lang="en-US" altLang="ru-RU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en-US" altLang="ru-RU" sz="12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altLang="ru-RU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35">
            <a:extLst>
              <a:ext uri="{FF2B5EF4-FFF2-40B4-BE49-F238E27FC236}">
                <a16:creationId xmlns:a16="http://schemas.microsoft.com/office/drawing/2014/main" id="{7C9F4FBF-5226-C17B-07C1-7967A7148E55}"/>
              </a:ext>
            </a:extLst>
          </p:cNvPr>
          <p:cNvSpPr txBox="1"/>
          <p:nvPr/>
        </p:nvSpPr>
        <p:spPr>
          <a:xfrm>
            <a:off x="-28110" y="6075718"/>
            <a:ext cx="243842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РАСПРОСТРАНЕНИЕ «ЗНАНИЙ ДЛЯ ЖИЗНИ»</a:t>
            </a:r>
          </a:p>
          <a:p>
            <a:endParaRPr lang="ru-RU" sz="9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id="{3D3AF043-0A67-0E85-B487-EEF72F24166E}"/>
              </a:ext>
            </a:extLst>
          </p:cNvPr>
          <p:cNvSpPr txBox="1"/>
          <p:nvPr/>
        </p:nvSpPr>
        <p:spPr>
          <a:xfrm>
            <a:off x="15146" y="3591735"/>
            <a:ext cx="241495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РЕАЛИЗАЦИЯ ДОПОЛНИТЕЛЬБНЫХ ПРОФЕССИОНАЛЬНЫХ ПРОГРАММ (ПОВЫШЕНИЯ КВАЛИФИКАЦИИ И ПРОФЕССИОНАЛЬНОЙ ПЕРЕПОДГОТОВКИ</a:t>
            </a:r>
          </a:p>
        </p:txBody>
      </p:sp>
      <p:sp>
        <p:nvSpPr>
          <p:cNvPr id="55" name="TextBox 37">
            <a:extLst>
              <a:ext uri="{FF2B5EF4-FFF2-40B4-BE49-F238E27FC236}">
                <a16:creationId xmlns:a16="http://schemas.microsoft.com/office/drawing/2014/main" id="{5D4255A6-B3A0-C07E-E604-9FE3E74AAE8A}"/>
              </a:ext>
            </a:extLst>
          </p:cNvPr>
          <p:cNvSpPr txBox="1"/>
          <p:nvPr/>
        </p:nvSpPr>
        <p:spPr>
          <a:xfrm>
            <a:off x="-3588" y="4593790"/>
            <a:ext cx="236947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РЕАЛИЗАЦИЯ ПРОГРАММЫ ПРОФЕССИОНАЛЬНОГО ОБУЧЕНИЯ ПО ПРОФЕССИИ «МАТРОС-СПАСАТЕЛЬ»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32A4C91C-371A-B7D4-1B04-B18BA4E34D5D}"/>
              </a:ext>
            </a:extLst>
          </p:cNvPr>
          <p:cNvSpPr txBox="1"/>
          <p:nvPr/>
        </p:nvSpPr>
        <p:spPr>
          <a:xfrm rot="2259">
            <a:off x="-25877" y="5333399"/>
            <a:ext cx="236922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ОКАЗАНИЕ МЕТОДИЧЕСКОЙ ПОМОЩИ ОРГАНИЗАЦИЯМ И НАСЕЛЕНИЮ В ОБЛАСТИ  ГО И ЗАЩИТЫ ОТ ЧС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2BB0E9-0C33-4493-B859-0EC2A013A23D}"/>
              </a:ext>
            </a:extLst>
          </p:cNvPr>
          <p:cNvSpPr/>
          <p:nvPr/>
        </p:nvSpPr>
        <p:spPr>
          <a:xfrm>
            <a:off x="5847393" y="4893118"/>
            <a:ext cx="2019089" cy="69346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г.-к. Сочи, </a:t>
            </a:r>
            <a:endParaRPr lang="en-US" altLang="ru-RU" sz="1400" b="1" dirty="0">
              <a:solidFill>
                <a:srgbClr val="17006B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ул. Пасечная, 3 </a:t>
            </a: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1400" b="1" dirty="0">
              <a:solidFill>
                <a:srgbClr val="17006B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571475A-D9AC-A111-1563-27EE11677AE7}"/>
              </a:ext>
            </a:extLst>
          </p:cNvPr>
          <p:cNvSpPr/>
          <p:nvPr/>
        </p:nvSpPr>
        <p:spPr>
          <a:xfrm>
            <a:off x="3806832" y="4914696"/>
            <a:ext cx="1937722" cy="72205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г. Краснодар, ул. </a:t>
            </a: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Красная, 180Б </a:t>
            </a: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1600" b="1" dirty="0">
              <a:solidFill>
                <a:srgbClr val="1700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9A26EA-510E-3611-98C1-BC788FC542FD}"/>
              </a:ext>
            </a:extLst>
          </p:cNvPr>
          <p:cNvSpPr txBox="1"/>
          <p:nvPr/>
        </p:nvSpPr>
        <p:spPr>
          <a:xfrm>
            <a:off x="2349893" y="5590388"/>
            <a:ext cx="6884632" cy="371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Тел.: 8(861) 290-21-00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F1E117-DDB1-7BDB-1899-A9216957CAA2}"/>
              </a:ext>
            </a:extLst>
          </p:cNvPr>
          <p:cNvSpPr/>
          <p:nvPr/>
        </p:nvSpPr>
        <p:spPr>
          <a:xfrm>
            <a:off x="26348" y="-2299"/>
            <a:ext cx="3663286" cy="6836878"/>
          </a:xfrm>
          <a:prstGeom prst="rect">
            <a:avLst/>
          </a:prstGeom>
          <a:gradFill>
            <a:gsLst>
              <a:gs pos="4466">
                <a:srgbClr val="0070C0"/>
              </a:gs>
              <a:gs pos="0">
                <a:schemeClr val="accent1">
                  <a:lumMod val="5000"/>
                  <a:lumOff val="95000"/>
                </a:schemeClr>
              </a:gs>
              <a:gs pos="11000">
                <a:srgbClr val="009EE3"/>
              </a:gs>
              <a:gs pos="26000">
                <a:schemeClr val="accent1">
                  <a:lumMod val="60000"/>
                  <a:lumOff val="40000"/>
                </a:schemeClr>
              </a:gs>
              <a:gs pos="60000">
                <a:srgbClr val="00AFEF"/>
              </a:gs>
              <a:gs pos="31000">
                <a:srgbClr val="0070C0"/>
              </a:gs>
              <a:gs pos="43000">
                <a:srgbClr val="086CBA"/>
              </a:gs>
              <a:gs pos="92179">
                <a:srgbClr val="0070C0"/>
              </a:gs>
              <a:gs pos="86035">
                <a:srgbClr val="6CACDB"/>
              </a:gs>
              <a:gs pos="70000">
                <a:srgbClr val="0070C0"/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883178-227B-0848-1AE2-99A34C0FF57B}"/>
              </a:ext>
            </a:extLst>
          </p:cNvPr>
          <p:cNvSpPr/>
          <p:nvPr/>
        </p:nvSpPr>
        <p:spPr>
          <a:xfrm>
            <a:off x="270999" y="337151"/>
            <a:ext cx="3245319" cy="123713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ahoma" panose="020B0604030504040204" pitchFamily="34" charset="0"/>
              </a:rPr>
              <a:t>ЕЖЕГОДНОЕ ОБУЧЕНИЕ БОЛЕЕ 2000 ЧЕЛОВЕК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БОЛЕЕ 50 ПРОГРАММ</a:t>
            </a:r>
            <a:endParaRPr lang="en-US" alt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 ДОПОЛНИТЕЛЬНОГО  ПРОФЕССИОНАЛЬНОГО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 ОБРАЗОВАНИЯ, </a:t>
            </a:r>
            <a:endParaRPr lang="en-US" alt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 ПРОФЕССИОНАЛЬНОГО ОБУЧЕНИЯ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BAB37E86-51AD-CFBA-2BD7-C9A3F62F6FEB}"/>
              </a:ext>
            </a:extLst>
          </p:cNvPr>
          <p:cNvSpPr txBox="1"/>
          <p:nvPr/>
        </p:nvSpPr>
        <p:spPr>
          <a:xfrm>
            <a:off x="8346" y="5628107"/>
            <a:ext cx="243842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РАСПРОСТРАНЕНИЕ «ЗНАНИЙ </a:t>
            </a:r>
            <a:endParaRPr lang="en-US" sz="105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ДЛЯ ЖИЗНИ»</a:t>
            </a:r>
          </a:p>
          <a:p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29258722-C782-2173-1648-653BA429CECD}"/>
              </a:ext>
            </a:extLst>
          </p:cNvPr>
          <p:cNvSpPr txBox="1"/>
          <p:nvPr/>
        </p:nvSpPr>
        <p:spPr>
          <a:xfrm>
            <a:off x="-25725" y="1928618"/>
            <a:ext cx="2297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РЕАЛИЗАЦИЯ ДОПОЛНИТЕЛЬБНЫХ ПРОФЕССИОНАЛЬНЫХ ПРОГРАММ (ПОВЫШЕНИЯ КВАЛИФИКАЦИИ И ПРОФЕССИОНАЛЬНОЙ ПЕРЕПОДГОТОВКИ)</a:t>
            </a:r>
          </a:p>
        </p:txBody>
      </p:sp>
      <p:sp>
        <p:nvSpPr>
          <p:cNvPr id="16" name="TextBox 37">
            <a:extLst>
              <a:ext uri="{FF2B5EF4-FFF2-40B4-BE49-F238E27FC236}">
                <a16:creationId xmlns:a16="http://schemas.microsoft.com/office/drawing/2014/main" id="{7BD6641C-9ED3-5A19-AF9C-2BE22C609E9C}"/>
              </a:ext>
            </a:extLst>
          </p:cNvPr>
          <p:cNvSpPr txBox="1"/>
          <p:nvPr/>
        </p:nvSpPr>
        <p:spPr>
          <a:xfrm>
            <a:off x="-28110" y="3051689"/>
            <a:ext cx="23694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РЕАЛИЗАЦИЯ ДОПОЛНИТЕЛЬНОЙ ПРОФЕССИОНАЛЬНОЙ ПРОГРАММЫ  ПОВЫШЕНИЯ КВАЛИФИКАЦИИ «ПОВЫШЕНИЕ КВАЛИФИКАЦИИ НАЧАЛЬНИКОВ (ЗАМЕСТИТЕЛЕЙ НАЧАЛЬНИКОВ) ПОЖАРНЫХ ЧАСТЕЙ»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2AA00D3D-14F7-25A4-AA32-5572E3205D53}"/>
              </a:ext>
            </a:extLst>
          </p:cNvPr>
          <p:cNvSpPr txBox="1"/>
          <p:nvPr/>
        </p:nvSpPr>
        <p:spPr>
          <a:xfrm rot="2259">
            <a:off x="-46528" y="4389056"/>
            <a:ext cx="2369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ОКАЗАНИЕ МЕТОДИЧЕСКОЙ ПОМОЩИ ОРГАНИЗАЦИЯМ И НАСЕЛЕНИЮ В ОБЛАСТИ  ГО И ЗАЩИТЫ ОТ ЧС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1E387EF-BA95-4D90-DFF8-75EC8E1C33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45" y="4641835"/>
            <a:ext cx="1221150" cy="724381"/>
          </a:xfrm>
          <a:prstGeom prst="rect">
            <a:avLst/>
          </a:prstGeom>
          <a:ln w="31750">
            <a:solidFill>
              <a:srgbClr val="FFFFFF"/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8BC092-2B38-0905-FC43-53F17960CD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8"/>
          <a:stretch/>
        </p:blipFill>
        <p:spPr>
          <a:xfrm>
            <a:off x="2282769" y="2021896"/>
            <a:ext cx="1203753" cy="796641"/>
          </a:xfrm>
          <a:prstGeom prst="rect">
            <a:avLst/>
          </a:prstGeom>
          <a:ln w="31750">
            <a:solidFill>
              <a:srgbClr val="FFFFFF"/>
            </a:solidFill>
          </a:ln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FDE5265-3DA7-2782-60D1-067A2AC242EF}"/>
              </a:ext>
            </a:extLst>
          </p:cNvPr>
          <p:cNvCxnSpPr>
            <a:cxnSpLocks/>
          </p:cNvCxnSpPr>
          <p:nvPr/>
        </p:nvCxnSpPr>
        <p:spPr>
          <a:xfrm flipH="1">
            <a:off x="-21100" y="1704411"/>
            <a:ext cx="3684386" cy="0"/>
          </a:xfrm>
          <a:prstGeom prst="line">
            <a:avLst/>
          </a:prstGeom>
          <a:ln w="114300" cmpd="tri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C492D43-78C6-4B8F-4892-5B0D5712AEB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8" r="11243" b="27817"/>
          <a:stretch/>
        </p:blipFill>
        <p:spPr>
          <a:xfrm>
            <a:off x="2264745" y="5627537"/>
            <a:ext cx="1227750" cy="73619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C6838B-D0AD-08CF-2EDF-9CA7971A7AE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1"/>
          <a:stretch/>
        </p:blipFill>
        <p:spPr>
          <a:xfrm>
            <a:off x="2294946" y="3035762"/>
            <a:ext cx="1191576" cy="140039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C3A0E72-28AE-69C4-AE87-67110105338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7426" t="61823" r="19393" b="17023"/>
          <a:stretch/>
        </p:blipFill>
        <p:spPr>
          <a:xfrm>
            <a:off x="8127372" y="4068854"/>
            <a:ext cx="4035094" cy="262568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248095-8093-7563-EC2E-371CF3C30043}"/>
              </a:ext>
            </a:extLst>
          </p:cNvPr>
          <p:cNvSpPr/>
          <p:nvPr/>
        </p:nvSpPr>
        <p:spPr>
          <a:xfrm>
            <a:off x="8304577" y="718260"/>
            <a:ext cx="3735464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3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ГОСУДАРСТВЕННОЕ КАЗЕННОЕ ОБРАЗОВАТЕЛЬНОЕ УЧРЕЖДЕНИЕ ДОПОЛНИТЕЛЬНОГО ПРОФЕССИОНАЛЬНОГО ОБРАЗОВАНИЯ </a:t>
            </a:r>
          </a:p>
          <a:p>
            <a:pPr algn="ctr"/>
            <a:r>
              <a:rPr lang="ru-RU" sz="93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«УЧЕБНО-МЕТОДИЧЕСКИЙ ЦЕНТР ПО ГРАЖДАНСКОЙ ОБОРОНЕ И ЧРЕЗВЫЧАЙНЫМ СИТУАЦИЯМ КРАСНОДАРСКОГО КРАЯ»</a:t>
            </a:r>
          </a:p>
        </p:txBody>
      </p:sp>
      <p:pic>
        <p:nvPicPr>
          <p:cNvPr id="34" name="Picture 11">
            <a:extLst>
              <a:ext uri="{FF2B5EF4-FFF2-40B4-BE49-F238E27FC236}">
                <a16:creationId xmlns:a16="http://schemas.microsoft.com/office/drawing/2014/main" id="{A632D92E-6334-D488-9E45-373B39B9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415" y="1324681"/>
            <a:ext cx="1087307" cy="99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7BC22B-BEF4-5B27-6143-5C65F5D8A819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20" y="90806"/>
            <a:ext cx="504789" cy="58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D67E58D-15C9-A650-F713-16DF812B6BC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501" l="0" r="100000">
                        <a14:foregroundMark x1="49634" y1="25374" x2="50092" y2="84359"/>
                        <a14:foregroundMark x1="26282" y1="54659" x2="73535" y2="54659"/>
                        <a14:foregroundMark x1="34707" y1="42263" x2="63370" y2="67554"/>
                        <a14:foregroundMark x1="63828" y1="41847" x2="34249" y2="69551"/>
                        <a14:foregroundMark x1="32051" y1="56323" x2="66026" y2="57072"/>
                        <a14:foregroundMark x1="47894" y1="31032" x2="47894" y2="76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47" y="145597"/>
            <a:ext cx="459359" cy="505632"/>
          </a:xfrm>
          <a:prstGeom prst="rect">
            <a:avLst/>
          </a:prstGeom>
        </p:spPr>
      </p:pic>
      <p:sp>
        <p:nvSpPr>
          <p:cNvPr id="41" name="Text Box 8">
            <a:extLst>
              <a:ext uri="{FF2B5EF4-FFF2-40B4-BE49-F238E27FC236}">
                <a16:creationId xmlns:a16="http://schemas.microsoft.com/office/drawing/2014/main" id="{031BCD1E-542B-A3DF-07BD-D8BC509F9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573" y="148936"/>
            <a:ext cx="2739480" cy="3019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ГРАЖДАНСКОЙ ОБОРОНЫ </a:t>
            </a:r>
            <a:endParaRPr lang="en-US" alt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ЧРЕЗВЫЧАЙНЫХ СИТУАЦИЙ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42068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2050">
            <a:extLst>
              <a:ext uri="{FF2B5EF4-FFF2-40B4-BE49-F238E27FC236}">
                <a16:creationId xmlns:a16="http://schemas.microsoft.com/office/drawing/2014/main" id="{72231E28-DA1C-05AA-0908-3FDFB4E46540}"/>
              </a:ext>
            </a:extLst>
          </p:cNvPr>
          <p:cNvSpPr/>
          <p:nvPr/>
        </p:nvSpPr>
        <p:spPr>
          <a:xfrm>
            <a:off x="1" y="-32845"/>
            <a:ext cx="12167768" cy="875646"/>
          </a:xfrm>
          <a:prstGeom prst="rect">
            <a:avLst/>
          </a:prstGeom>
          <a:solidFill>
            <a:srgbClr val="EC9C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3" name="Прямоугольник 2052">
            <a:extLst>
              <a:ext uri="{FF2B5EF4-FFF2-40B4-BE49-F238E27FC236}">
                <a16:creationId xmlns:a16="http://schemas.microsoft.com/office/drawing/2014/main" id="{C420530F-B939-3708-4CD1-215DD7F7FF5B}"/>
              </a:ext>
            </a:extLst>
          </p:cNvPr>
          <p:cNvSpPr/>
          <p:nvPr/>
        </p:nvSpPr>
        <p:spPr>
          <a:xfrm>
            <a:off x="24231" y="100065"/>
            <a:ext cx="12167768" cy="87564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3768B11A-775D-E051-D599-BBD6AFA529C3}"/>
              </a:ext>
            </a:extLst>
          </p:cNvPr>
          <p:cNvCxnSpPr>
            <a:cxnSpLocks/>
          </p:cNvCxnSpPr>
          <p:nvPr/>
        </p:nvCxnSpPr>
        <p:spPr>
          <a:xfrm flipH="1">
            <a:off x="24232" y="6864695"/>
            <a:ext cx="12167768" cy="0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AAA59AC-BD5C-3470-94AD-5F3BBE64C030}"/>
              </a:ext>
            </a:extLst>
          </p:cNvPr>
          <p:cNvCxnSpPr>
            <a:cxnSpLocks/>
          </p:cNvCxnSpPr>
          <p:nvPr/>
        </p:nvCxnSpPr>
        <p:spPr>
          <a:xfrm>
            <a:off x="3985468" y="842801"/>
            <a:ext cx="0" cy="6021894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C5D26B2-F6CA-A0EE-5C40-C5199437623A}"/>
              </a:ext>
            </a:extLst>
          </p:cNvPr>
          <p:cNvCxnSpPr/>
          <p:nvPr/>
        </p:nvCxnSpPr>
        <p:spPr>
          <a:xfrm>
            <a:off x="12192000" y="0"/>
            <a:ext cx="0" cy="684147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AF934B0-C1D4-D2A4-95AD-92BB59FCCBBD}"/>
              </a:ext>
            </a:extLst>
          </p:cNvPr>
          <p:cNvCxnSpPr>
            <a:cxnSpLocks/>
          </p:cNvCxnSpPr>
          <p:nvPr/>
        </p:nvCxnSpPr>
        <p:spPr>
          <a:xfrm flipH="1">
            <a:off x="51443" y="-32845"/>
            <a:ext cx="12167768" cy="0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0DB5EDB-35C1-84EF-C700-A3B7A2DC69AB}"/>
              </a:ext>
            </a:extLst>
          </p:cNvPr>
          <p:cNvCxnSpPr>
            <a:cxnSpLocks/>
          </p:cNvCxnSpPr>
          <p:nvPr/>
        </p:nvCxnSpPr>
        <p:spPr>
          <a:xfrm flipH="1">
            <a:off x="8035569" y="850157"/>
            <a:ext cx="23456" cy="5991142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06BF0A-A966-8324-4A45-1FC9D6FE7DA2}"/>
              </a:ext>
            </a:extLst>
          </p:cNvPr>
          <p:cNvSpPr/>
          <p:nvPr/>
        </p:nvSpPr>
        <p:spPr>
          <a:xfrm>
            <a:off x="45101" y="148268"/>
            <a:ext cx="3179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МЕРЫ БЕЗОПАСНОСТИ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ЛЕСУ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05949F-704C-5E83-040B-80D4FAD06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3" b="8931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9813" y="6328983"/>
            <a:ext cx="3452186" cy="531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6F430E-BE17-0D3E-F989-467EE8D65074}"/>
              </a:ext>
            </a:extLst>
          </p:cNvPr>
          <p:cNvSpPr txBox="1"/>
          <p:nvPr/>
        </p:nvSpPr>
        <p:spPr>
          <a:xfrm>
            <a:off x="265594" y="3393520"/>
            <a:ext cx="37198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ru-RU" sz="1200" b="1" dirty="0">
                <a:solidFill>
                  <a:srgbClr val="203864"/>
                </a:solidFill>
              </a:rPr>
              <a:t>НЕ РАЗВОДИТЬ КОСТРЫ В ПОЖАРООПАСНЫЙ ПЕРИОД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85725" algn="l"/>
              </a:tabLst>
            </a:pPr>
            <a:endParaRPr lang="ru-RU" sz="1200" b="1" dirty="0">
              <a:solidFill>
                <a:srgbClr val="20386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ru-RU" sz="1200" b="1" dirty="0">
                <a:solidFill>
                  <a:srgbClr val="203864"/>
                </a:solidFill>
              </a:rPr>
              <a:t>НЕ СЖИГАТЬ МУСОР В ЛЕСУ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85725" algn="l"/>
              </a:tabLst>
            </a:pPr>
            <a:endParaRPr lang="ru-RU" sz="1200" b="1" dirty="0">
              <a:solidFill>
                <a:srgbClr val="20386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ru-RU" sz="1200" b="1" dirty="0">
                <a:solidFill>
                  <a:srgbClr val="203864"/>
                </a:solidFill>
              </a:rPr>
              <a:t>НЕ ОСТАВЛЯТЬ СТЕКЛЯННЫЕ БУТЫЛКИ ИЛИ ОСКОЛКИ СТЕКЛА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85725" algn="l"/>
              </a:tabLst>
            </a:pPr>
            <a:endParaRPr lang="ru-RU" sz="1200" b="1" dirty="0">
              <a:solidFill>
                <a:srgbClr val="20386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ru-RU" sz="1200" b="1" dirty="0">
                <a:solidFill>
                  <a:srgbClr val="203864"/>
                </a:solidFill>
              </a:rPr>
              <a:t>НЕ ОСТАВЛЯТЬ В ЛЕСУ МУСОР, ОСОБЕННО ОБТИРОЧНЫЙ МАТЕРИАЛ, ПРОПИТАННЫЙ МАСЛОМ, БЕНЗИНОМ ИЛИ ДРУГИМ ГОРЮЧИМ СРЕДСТВОМ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85725" algn="l"/>
              </a:tabLst>
            </a:pPr>
            <a:endParaRPr lang="ru-RU" sz="1200" b="1" dirty="0">
              <a:solidFill>
                <a:srgbClr val="20386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ru-RU" sz="1200" b="1" dirty="0">
                <a:solidFill>
                  <a:srgbClr val="203864"/>
                </a:solidFill>
              </a:rPr>
              <a:t>НЕ БРОСАТЬ НА ЗЕМЛЮ ГОРЯЩИЕ СПИЧКИ ИЛИ НЕПОТУШЕННЫЕ ОКУРКИ.</a:t>
            </a: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A58B390F-6320-7635-F462-73E06DA2414C}"/>
              </a:ext>
            </a:extLst>
          </p:cNvPr>
          <p:cNvSpPr/>
          <p:nvPr/>
        </p:nvSpPr>
        <p:spPr>
          <a:xfrm>
            <a:off x="7669273" y="100064"/>
            <a:ext cx="1328075" cy="721892"/>
          </a:xfrm>
          <a:prstGeom prst="chevron">
            <a:avLst/>
          </a:prstGeom>
          <a:solidFill>
            <a:srgbClr val="C0000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id="{AB65A81A-4132-75F1-A3F6-841245AD6579}"/>
              </a:ext>
            </a:extLst>
          </p:cNvPr>
          <p:cNvSpPr/>
          <p:nvPr/>
        </p:nvSpPr>
        <p:spPr>
          <a:xfrm>
            <a:off x="3019769" y="86973"/>
            <a:ext cx="1328075" cy="721892"/>
          </a:xfrm>
          <a:prstGeom prst="chevron">
            <a:avLst/>
          </a:prstGeom>
          <a:solidFill>
            <a:srgbClr val="C0000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061" name="Прямая соединительная линия 2060">
            <a:extLst>
              <a:ext uri="{FF2B5EF4-FFF2-40B4-BE49-F238E27FC236}">
                <a16:creationId xmlns:a16="http://schemas.microsoft.com/office/drawing/2014/main" id="{16778E4D-72F4-CF94-8946-0263EBAEA608}"/>
              </a:ext>
            </a:extLst>
          </p:cNvPr>
          <p:cNvCxnSpPr>
            <a:cxnSpLocks/>
          </p:cNvCxnSpPr>
          <p:nvPr/>
        </p:nvCxnSpPr>
        <p:spPr>
          <a:xfrm flipH="1">
            <a:off x="0" y="842801"/>
            <a:ext cx="12192000" cy="0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E8EEB3-ECA0-3D5C-C52C-A3D220263EEB}"/>
              </a:ext>
            </a:extLst>
          </p:cNvPr>
          <p:cNvSpPr txBox="1"/>
          <p:nvPr/>
        </p:nvSpPr>
        <p:spPr>
          <a:xfrm>
            <a:off x="7322512" y="114344"/>
            <a:ext cx="611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ПОЖАРЕ В ЛЕСУ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45C88D-E589-4AC1-6C1B-44919C68E612}"/>
              </a:ext>
            </a:extLst>
          </p:cNvPr>
          <p:cNvSpPr txBox="1"/>
          <p:nvPr/>
        </p:nvSpPr>
        <p:spPr>
          <a:xfrm>
            <a:off x="8280724" y="2465508"/>
            <a:ext cx="37707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203864"/>
                </a:solidFill>
              </a:rPr>
              <a:t>ВЫХОДИТЬ ИЗ ЗОНЫ ПОЖАРА СЛЕДУЕТ ПЕРПЕНДИКУЛЯРНО НАПРАВЛЕНИЮ ВЕТРА И ДВИЖЕНИЮ ОГНЯ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20386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203864"/>
                </a:solidFill>
              </a:rPr>
              <a:t>В СЛУЧАЕ, ЕСЛИ УЙТИ НЕВОЗМОЖНО, СЛЕДУЕТ ВОЙТИ В ВОДОЕМ ИЛИ НАКРЫТЬСЯ МОКРОЙ ОДЕЖДОЙ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20386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203864"/>
                </a:solidFill>
              </a:rPr>
              <a:t>ЕСЛИ ВАМ УДАЛОСЬ ВЫЙТИ НА ОТКРЫТОЕ ПРОСТРАНСТВО, УБЕДИТЕСЬ В СВОЕЙ БЕЗОПАСНОСТИ, СЯДЬТЕ НА ЗЕМЛЮ И ДЫШИТЕ, ПРИКРЫВАЯ РОТ ТРЯПКОЙ ИЛИ ВАТНО-МАРЛЕВОЙ ПОВЯЗКОЙ - ВОЗДУХ ОКОЛО ЗЕМЛИ МЕНЕЕ ЗАДЫМЛЕН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203864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203864"/>
                </a:solidFill>
              </a:rPr>
              <a:t>СРАЗУ СООБЩИТЕ В ПОЖАРНУЮ СЛУЖБУ С МОБИЛЬНОГО УСТРОЙСТВА «101» (НАЗОВИТЕ ТОЧНОЕ МЕСТО ВОЗГОРАНИЯ И ЕГО ПРИМЕРНЫЕ РАЗМЕРЫ)</a:t>
            </a:r>
            <a:endParaRPr lang="ru-RU" sz="1200" dirty="0"/>
          </a:p>
          <a:p>
            <a:pPr algn="just"/>
            <a:r>
              <a:rPr lang="ru-RU" sz="1200" dirty="0"/>
              <a:t> </a:t>
            </a:r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2F7B44BE-063F-8723-8C82-AF08F151CFCE}"/>
              </a:ext>
            </a:extLst>
          </p:cNvPr>
          <p:cNvSpPr txBox="1"/>
          <p:nvPr/>
        </p:nvSpPr>
        <p:spPr>
          <a:xfrm>
            <a:off x="3028833" y="162534"/>
            <a:ext cx="611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ВОЗНИКНОВЕНИЯ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ПОЖАРА В ЛЕСУ</a:t>
            </a: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2AAC1162-6B9F-F18A-1FF8-5946B342E69F}"/>
              </a:ext>
            </a:extLst>
          </p:cNvPr>
          <p:cNvSpPr txBox="1"/>
          <p:nvPr/>
        </p:nvSpPr>
        <p:spPr>
          <a:xfrm>
            <a:off x="4251061" y="1189544"/>
            <a:ext cx="374075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00" dirty="0"/>
          </a:p>
          <a:p>
            <a:endParaRPr lang="ru-RU" sz="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203864"/>
                </a:solidFill>
              </a:rPr>
              <a:t>НЕСОБЛЮДЕНИЕ МЕР БЕЗОПАСНОСТИ ПРИ РАЗВЕДЕНИИ КОСТРОВ В ЛЕСОПОЛОСАХ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20386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203864"/>
                </a:solidFill>
              </a:rPr>
              <a:t>СЖИГАНИЕ МУСОРА, СУХОЙ ТРАВЫ В НЕПОСРЕДСТВЕННОЙ БЛИЗОСТИ К ЛЕСНОМУ МАССИВУ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20386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203864"/>
                </a:solidFill>
              </a:rPr>
              <a:t>ФОКУСИРОВАНИЕ СОЛНЕЧНЫХ ЛУЧЕЙ БУТЫЛОЧНЫМ СТЕКЛОМ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20386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203864"/>
                </a:solidFill>
              </a:rPr>
              <a:t>ПОПАДАНИЕ МОЛНИИ В ДЕРЕВО</a:t>
            </a:r>
          </a:p>
          <a:p>
            <a:endParaRPr lang="ru-RU" sz="1200" b="1" dirty="0">
              <a:solidFill>
                <a:srgbClr val="20386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203864"/>
                </a:solidFill>
              </a:rPr>
              <a:t>ДЕТСКИЕ ШАЛОСТИ СО СПИЧКАМИ В ЛЕСОПАРКОВОЙ ЗОНЕ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20386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203864"/>
                </a:solidFill>
              </a:rPr>
              <a:t>НЕОСТОРОЖНОЕ ОБРАЩЕНИЕ ЧЕЛОВЕКА С ОГНЕМ</a:t>
            </a:r>
            <a:endParaRPr lang="ru-RU" sz="1100" dirty="0"/>
          </a:p>
          <a:p>
            <a:r>
              <a:rPr lang="ru-RU" sz="1100" dirty="0"/>
              <a:t>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9873E60-560F-3ED9-F8C0-7067C6D7CE69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0" cy="686469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B4D120-BF0F-0CB2-73CB-F216522B9D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67" t="34811" r="46327" b="52665"/>
          <a:stretch/>
        </p:blipFill>
        <p:spPr>
          <a:xfrm>
            <a:off x="236964" y="875817"/>
            <a:ext cx="3581084" cy="20953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FF45B0-9EA2-D156-DE76-7FF854789F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31" t="68803" r="33574" b="17282"/>
          <a:stretch/>
        </p:blipFill>
        <p:spPr>
          <a:xfrm>
            <a:off x="4454853" y="4695804"/>
            <a:ext cx="3241964" cy="2082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588F34-2D51-C00E-38B4-D4127E742A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161" t="36186" r="20377" b="53557"/>
          <a:stretch/>
        </p:blipFill>
        <p:spPr>
          <a:xfrm>
            <a:off x="8739813" y="891003"/>
            <a:ext cx="2680311" cy="13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93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425</Words>
  <Application>Microsoft Office PowerPoint</Application>
  <PresentationFormat>Широкоэкранный</PresentationFormat>
  <Paragraphs>77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tema.gochs@yandex.ru</cp:lastModifiedBy>
  <cp:revision>107</cp:revision>
  <cp:lastPrinted>2024-05-17T05:37:50Z</cp:lastPrinted>
  <dcterms:created xsi:type="dcterms:W3CDTF">2022-12-19T09:43:22Z</dcterms:created>
  <dcterms:modified xsi:type="dcterms:W3CDTF">2024-05-20T12:24:18Z</dcterms:modified>
</cp:coreProperties>
</file>