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8" autoAdjust="0"/>
    <p:restoredTop sz="94660"/>
  </p:normalViewPr>
  <p:slideViewPr>
    <p:cSldViewPr>
      <p:cViewPr varScale="1">
        <p:scale>
          <a:sx n="30" d="100"/>
          <a:sy n="30" d="100"/>
        </p:scale>
        <p:origin x="-811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3" y="7691524"/>
            <a:ext cx="2011968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9497" tIns="89748" rIns="179497" bIns="8974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07808" y="2890170"/>
            <a:ext cx="17088485" cy="301741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9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507808" y="5955807"/>
            <a:ext cx="17088485" cy="1978401"/>
          </a:xfrm>
        </p:spPr>
        <p:txBody>
          <a:bodyPr lIns="89748" rIns="89748"/>
          <a:lstStyle>
            <a:lvl1pPr marL="0" marR="125648" indent="0" algn="r">
              <a:buNone/>
              <a:defRPr>
                <a:solidFill>
                  <a:schemeClr val="tx2"/>
                </a:solidFill>
              </a:defRPr>
            </a:lvl1pPr>
            <a:lvl2pPr marL="897484" indent="0" algn="ctr">
              <a:buNone/>
            </a:lvl2pPr>
            <a:lvl3pPr marL="1794967" indent="0" algn="ctr">
              <a:buNone/>
            </a:lvl3pPr>
            <a:lvl4pPr marL="2692451" indent="0" algn="ctr">
              <a:buNone/>
            </a:lvl4pPr>
            <a:lvl5pPr marL="3589934" indent="0" algn="ctr">
              <a:buNone/>
            </a:lvl5pPr>
            <a:lvl6pPr marL="4487418" indent="0" algn="ctr">
              <a:buNone/>
            </a:lvl6pPr>
            <a:lvl7pPr marL="5384902" indent="0" algn="ctr">
              <a:buNone/>
            </a:lvl7pPr>
            <a:lvl8pPr marL="6282385" indent="0" algn="ctr">
              <a:buNone/>
            </a:lvl8pPr>
            <a:lvl9pPr marL="7179869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8277" y="8167864"/>
            <a:ext cx="20112378" cy="3153175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2442822"/>
            <a:ext cx="18093690" cy="723295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047323" y="452903"/>
            <a:ext cx="3907965" cy="922287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452903"/>
            <a:ext cx="13905336" cy="922287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5E0C0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607469" y="2096973"/>
            <a:ext cx="7108190" cy="655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11307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24" y="1747543"/>
            <a:ext cx="17088485" cy="301582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9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4520" y="4834610"/>
            <a:ext cx="10052050" cy="2399218"/>
          </a:xfrm>
        </p:spPr>
        <p:txBody>
          <a:bodyPr lIns="179497" rIns="179497" anchor="t"/>
          <a:lstStyle>
            <a:lvl1pPr marL="0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7995645" y="4956246"/>
            <a:ext cx="402082" cy="37697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497" tIns="89748" rIns="179497" bIns="8974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7585789" y="4956246"/>
            <a:ext cx="402082" cy="37697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497" tIns="89748" rIns="179497" bIns="8974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5205" y="2442821"/>
            <a:ext cx="8879311" cy="7463648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219584" y="2442821"/>
            <a:ext cx="8879311" cy="7463648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0280"/>
            <a:ext cx="18093690" cy="1884892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8921821"/>
            <a:ext cx="8882802" cy="125659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58993" anchor="ctr"/>
          <a:lstStyle>
            <a:lvl1pPr marL="0" indent="0">
              <a:buNone/>
              <a:defRPr sz="4700" b="0">
                <a:solidFill>
                  <a:schemeClr val="bg1"/>
                </a:solidFill>
              </a:defRPr>
            </a:lvl1pPr>
            <a:lvl2pPr>
              <a:buNone/>
              <a:defRPr sz="3900" b="1"/>
            </a:lvl2pPr>
            <a:lvl3pPr>
              <a:buNone/>
              <a:defRPr sz="3500" b="1"/>
            </a:lvl3pPr>
            <a:lvl4pPr>
              <a:buNone/>
              <a:defRPr sz="3100" b="1"/>
            </a:lvl4pPr>
            <a:lvl5pPr>
              <a:buNone/>
              <a:defRPr sz="3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12607" y="8921821"/>
            <a:ext cx="8886291" cy="125659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58993" anchor="ctr"/>
          <a:lstStyle>
            <a:lvl1pPr marL="0" indent="0">
              <a:buNone/>
              <a:defRPr sz="4700" b="0">
                <a:solidFill>
                  <a:schemeClr val="bg1"/>
                </a:solidFill>
              </a:defRPr>
            </a:lvl1pPr>
            <a:lvl2pPr>
              <a:buNone/>
              <a:defRPr sz="3900" b="1"/>
            </a:lvl2pPr>
            <a:lvl3pPr>
              <a:buNone/>
              <a:defRPr sz="3500" b="1"/>
            </a:lvl3pPr>
            <a:lvl4pPr>
              <a:buNone/>
              <a:defRPr sz="3100" b="1"/>
            </a:lvl4pPr>
            <a:lvl5pPr>
              <a:buNone/>
              <a:defRPr sz="3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05205" y="2381749"/>
            <a:ext cx="8882802" cy="650025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212605" y="2381749"/>
            <a:ext cx="8886291" cy="650025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410" y="8042204"/>
            <a:ext cx="16449516" cy="753957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4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982" y="8830960"/>
            <a:ext cx="8738582" cy="1507913"/>
          </a:xfrm>
        </p:spPr>
        <p:txBody>
          <a:bodyPr/>
          <a:lstStyle>
            <a:lvl1pPr marL="0" indent="0" algn="r">
              <a:buNone/>
              <a:defRPr sz="31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10410" y="452374"/>
            <a:ext cx="16445154" cy="7539567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90127" y="10567174"/>
            <a:ext cx="4221861" cy="60316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125" y="8976573"/>
            <a:ext cx="15748212" cy="1068983"/>
          </a:xfrm>
          <a:noFill/>
        </p:spPr>
        <p:txBody>
          <a:bodyPr lIns="179497" tIns="0" rIns="179497" anchor="t"/>
          <a:lstStyle>
            <a:lvl1pPr marL="0" marR="35899" indent="0" algn="r">
              <a:buNone/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2603" y="313271"/>
            <a:ext cx="19098895" cy="723798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63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630076" y="10567175"/>
            <a:ext cx="5168233" cy="6021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02" y="8022946"/>
            <a:ext cx="17754735" cy="92788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59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575165" y="8248658"/>
            <a:ext cx="8359126" cy="23797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497" tIns="89748" rIns="179497" bIns="89748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117759" y="9539931"/>
            <a:ext cx="8359126" cy="13822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497" tIns="89748" rIns="179497" bIns="8974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3284" y="9550205"/>
            <a:ext cx="7480365" cy="178243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79497" tIns="89748" rIns="179497" bIns="8974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0308" y="9544409"/>
            <a:ext cx="7487390" cy="178822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9049013" y="8226307"/>
            <a:ext cx="402082" cy="37697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497" tIns="89748" rIns="179497" bIns="8974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8639157" y="8226307"/>
            <a:ext cx="402082" cy="37697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497" tIns="89748" rIns="179497" bIns="8974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575165" y="8248658"/>
            <a:ext cx="8359126" cy="23797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497" tIns="89748" rIns="179497" bIns="8974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117759" y="9539931"/>
            <a:ext cx="8359126" cy="13822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497" tIns="89748" rIns="179497" bIns="8974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3284" y="9550205"/>
            <a:ext cx="7480365" cy="178243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79497" tIns="89748" rIns="179497" bIns="8974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0308" y="9544409"/>
            <a:ext cx="7487390" cy="178822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179497" tIns="89748" rIns="179497" bIns="8974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005205" y="2442821"/>
            <a:ext cx="18093690" cy="7463648"/>
          </a:xfrm>
          <a:prstGeom prst="rect">
            <a:avLst/>
          </a:prstGeom>
        </p:spPr>
        <p:txBody>
          <a:bodyPr vert="horz" lIns="179497" tIns="89748" rIns="179497" bIns="8974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4790127" y="10567174"/>
            <a:ext cx="4221861" cy="603165"/>
          </a:xfrm>
          <a:prstGeom prst="rect">
            <a:avLst/>
          </a:prstGeom>
        </p:spPr>
        <p:txBody>
          <a:bodyPr vert="horz" lIns="179497" tIns="89748" rIns="179497" bIns="89748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9630076" y="10567175"/>
            <a:ext cx="5168233" cy="602118"/>
          </a:xfrm>
          <a:prstGeom prst="rect">
            <a:avLst/>
          </a:prstGeom>
        </p:spPr>
        <p:txBody>
          <a:bodyPr vert="horz" lIns="179497" tIns="89748" rIns="179497" bIns="89748" anchor="b"/>
          <a:lstStyle>
            <a:lvl1pPr algn="r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9011988" y="10567175"/>
            <a:ext cx="804164" cy="602118"/>
          </a:xfrm>
          <a:prstGeom prst="rect">
            <a:avLst/>
          </a:prstGeom>
        </p:spPr>
        <p:txBody>
          <a:bodyPr vert="horz" lIns="179497" tIns="89748" rIns="179497" bIns="89748" anchor="b"/>
          <a:lstStyle>
            <a:lvl1pPr algn="r" eaLnBrk="1" latinLnBrk="0" hangingPunct="1">
              <a:defRPr kumimoji="0" sz="2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1" latinLnBrk="0" hangingPunct="1">
        <a:spcBef>
          <a:spcPct val="0"/>
        </a:spcBef>
        <a:buNone/>
        <a:defRPr kumimoji="0" sz="8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717987" indent="-502591" algn="l" rtl="0" eaLnBrk="1" latinLnBrk="0" hangingPunct="1">
        <a:spcBef>
          <a:spcPts val="785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0578" indent="-448742" algn="l" rtl="0" eaLnBrk="1" latinLnBrk="0" hangingPunct="1">
        <a:spcBef>
          <a:spcPts val="636"/>
        </a:spcBef>
        <a:buClr>
          <a:schemeClr val="accent1"/>
        </a:buClr>
        <a:buFont typeface="Verdana"/>
        <a:buChar char="◦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687269" indent="-448742" algn="l" rtl="0" eaLnBrk="1" latinLnBrk="0" hangingPunct="1">
        <a:spcBef>
          <a:spcPts val="687"/>
        </a:spcBef>
        <a:buClr>
          <a:schemeClr val="accent2"/>
        </a:buClr>
        <a:buSzPct val="100000"/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243709" indent="-448742" algn="l" rtl="0" eaLnBrk="1" latinLnBrk="0" hangingPunct="1">
        <a:spcBef>
          <a:spcPts val="687"/>
        </a:spcBef>
        <a:buClr>
          <a:schemeClr val="accent2"/>
        </a:buClr>
        <a:buFont typeface="Wingdings 2"/>
        <a:buChar char="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2692451" indent="-448742" algn="l" rtl="0" eaLnBrk="1" latinLnBrk="0" hangingPunct="1">
        <a:spcBef>
          <a:spcPts val="687"/>
        </a:spcBef>
        <a:buClr>
          <a:schemeClr val="accent2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193" indent="-448742" algn="l" rtl="0" eaLnBrk="1" latinLnBrk="0" hangingPunct="1">
        <a:spcBef>
          <a:spcPts val="687"/>
        </a:spcBef>
        <a:buClr>
          <a:schemeClr val="accent3"/>
        </a:buClr>
        <a:buFont typeface="Wingdings 2"/>
        <a:buChar char="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589934" indent="-448742" algn="l" rtl="0" eaLnBrk="1" latinLnBrk="0" hangingPunct="1">
        <a:spcBef>
          <a:spcPts val="687"/>
        </a:spcBef>
        <a:buClr>
          <a:schemeClr val="accent3"/>
        </a:buClr>
        <a:buFont typeface="Wingdings 2"/>
        <a:buChar char="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8676" indent="-448742" algn="l" rtl="0" eaLnBrk="1" latinLnBrk="0" hangingPunct="1">
        <a:spcBef>
          <a:spcPts val="687"/>
        </a:spcBef>
        <a:buClr>
          <a:schemeClr val="accent3"/>
        </a:buClr>
        <a:buFont typeface="Wingdings 2"/>
        <a:buChar char="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4487418" indent="-448742" algn="l" rtl="0" eaLnBrk="1" latinLnBrk="0" hangingPunct="1">
        <a:spcBef>
          <a:spcPts val="687"/>
        </a:spcBef>
        <a:buClr>
          <a:schemeClr val="accent3"/>
        </a:buClr>
        <a:buFont typeface="Wingdings 2"/>
        <a:buChar char=""/>
        <a:defRPr kumimoji="0" sz="3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97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94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6924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589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48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84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2823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179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document/redirect/70291362/11107" TargetMode="External"/><Relationship Id="rId2" Type="http://schemas.openxmlformats.org/officeDocument/2006/relationships/hyperlink" Target="https://internet.garant.ru/document/redirect/407484255/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E0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974850" y="3444875"/>
            <a:ext cx="16203755" cy="5723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60805" marR="5080" indent="-1254125" algn="ctr">
              <a:lnSpc>
                <a:spcPct val="115599"/>
              </a:lnSpc>
              <a:spcBef>
                <a:spcPts val="90"/>
              </a:spcBef>
            </a:pPr>
            <a:r>
              <a:rPr sz="8000" dirty="0">
                <a:solidFill>
                  <a:schemeClr val="bg1"/>
                </a:solidFill>
              </a:rPr>
              <a:t>ГОСУДАРСТВЕННАЯ ИТОГОВАЯ  </a:t>
            </a:r>
            <a:r>
              <a:rPr sz="8000">
                <a:solidFill>
                  <a:schemeClr val="bg1"/>
                </a:solidFill>
              </a:rPr>
              <a:t>АТТЕСТАЦИЯ </a:t>
            </a:r>
            <a:r>
              <a:rPr lang="ru-RU" sz="8000" dirty="0" smtClean="0">
                <a:solidFill>
                  <a:schemeClr val="bg1"/>
                </a:solidFill>
              </a:rPr>
              <a:t/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sz="8000" smtClean="0">
                <a:solidFill>
                  <a:schemeClr val="bg1"/>
                </a:solidFill>
              </a:rPr>
              <a:t>В </a:t>
            </a:r>
            <a:r>
              <a:rPr sz="8000">
                <a:solidFill>
                  <a:schemeClr val="bg1"/>
                </a:solidFill>
              </a:rPr>
              <a:t>2025 </a:t>
            </a:r>
            <a:r>
              <a:rPr sz="8000" smtClean="0">
                <a:solidFill>
                  <a:schemeClr val="bg1"/>
                </a:solidFill>
              </a:rPr>
              <a:t>ГОДУ</a:t>
            </a:r>
            <a:r>
              <a:rPr lang="ru-RU" sz="8000" dirty="0" smtClean="0">
                <a:solidFill>
                  <a:schemeClr val="bg1"/>
                </a:solidFill>
              </a:rPr>
              <a:t/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ru-RU" sz="8000" dirty="0" smtClean="0">
                <a:solidFill>
                  <a:schemeClr val="bg1"/>
                </a:solidFill>
              </a:rPr>
              <a:t>ГИА-11</a:t>
            </a:r>
            <a:endParaRPr sz="800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7481" y="616516"/>
            <a:ext cx="11446510" cy="37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2700">
              <a:lnSpc>
                <a:spcPct val="115399"/>
              </a:lnSpc>
              <a:spcBef>
                <a:spcPts val="100"/>
              </a:spcBef>
            </a:pPr>
            <a:r>
              <a:rPr lang="ru-RU" sz="2300" b="1" dirty="0" smtClean="0">
                <a:solidFill>
                  <a:srgbClr val="F8CA77"/>
                </a:solidFill>
                <a:latin typeface="Tahoma"/>
                <a:cs typeface="Tahoma"/>
              </a:rPr>
              <a:t>МКОУ…..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9263" y="467494"/>
            <a:ext cx="144087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ЕГЭ</a:t>
            </a:r>
            <a:r>
              <a:rPr sz="6600" spc="-10" dirty="0"/>
              <a:t> </a:t>
            </a:r>
            <a:r>
              <a:rPr sz="6600" spc="-5" dirty="0"/>
              <a:t>ПО</a:t>
            </a:r>
            <a:r>
              <a:rPr sz="6600" spc="-15" dirty="0"/>
              <a:t> </a:t>
            </a:r>
            <a:r>
              <a:rPr sz="6600" spc="-5" dirty="0"/>
              <a:t>ИНОСТРАННЫМ</a:t>
            </a:r>
            <a:r>
              <a:rPr sz="6600" spc="-35" dirty="0"/>
              <a:t> </a:t>
            </a:r>
            <a:r>
              <a:rPr sz="6600" spc="-5" dirty="0"/>
              <a:t>ЯЗЫКАМ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3301963" y="2021583"/>
            <a:ext cx="16388715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indent="-56578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578485" algn="l"/>
              </a:tabLst>
            </a:pP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Состоит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 из</a:t>
            </a:r>
            <a:r>
              <a:rPr sz="44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двух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частей: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 письменной</a:t>
            </a:r>
            <a:r>
              <a:rPr sz="4450" spc="-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450" spc="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устной;</a:t>
            </a:r>
            <a:endParaRPr sz="4450">
              <a:latin typeface="Tahoma"/>
              <a:cs typeface="Tahoma"/>
            </a:endParaRPr>
          </a:p>
          <a:p>
            <a:pPr marL="577850" marR="1864995" indent="-56578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8485" algn="l"/>
              </a:tabLst>
            </a:pP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Ответы на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задания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в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устной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форме записываются на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аудионосители;</a:t>
            </a:r>
            <a:endParaRPr sz="4450">
              <a:latin typeface="Tahoma"/>
              <a:cs typeface="Tahoma"/>
            </a:endParaRPr>
          </a:p>
          <a:p>
            <a:pPr marL="577850" marR="1870075" indent="-56578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8485" algn="l"/>
              </a:tabLst>
            </a:pP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Экзамены в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письменной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и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устной формах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проходят в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разные</a:t>
            </a:r>
            <a:r>
              <a:rPr sz="44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дни;</a:t>
            </a:r>
            <a:endParaRPr sz="4450">
              <a:latin typeface="Tahoma"/>
              <a:cs typeface="Tahoma"/>
            </a:endParaRPr>
          </a:p>
          <a:p>
            <a:pPr marL="577850" marR="5080" indent="-565785" algn="just">
              <a:lnSpc>
                <a:spcPct val="100000"/>
              </a:lnSpc>
              <a:spcBef>
                <a:spcPts val="10"/>
              </a:spcBef>
              <a:buClr>
                <a:srgbClr val="5E0C0F"/>
              </a:buClr>
              <a:buFont typeface="Wingdings"/>
              <a:buChar char=""/>
              <a:tabLst>
                <a:tab pos="755650" algn="l"/>
              </a:tabLst>
            </a:pPr>
            <a:r>
              <a:rPr dirty="0"/>
              <a:t>	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Максимальный результат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экзамена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– 100 тестовых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баллов,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из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них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максимальный балл по письменной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части составляет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80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баллов,</a:t>
            </a:r>
            <a:r>
              <a:rPr sz="44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по устной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части –</a:t>
            </a:r>
            <a:r>
              <a:rPr sz="44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20 </a:t>
            </a:r>
            <a:r>
              <a:rPr sz="4450" spc="-5">
                <a:solidFill>
                  <a:srgbClr val="5E0C0F"/>
                </a:solidFill>
                <a:latin typeface="Tahoma"/>
                <a:cs typeface="Tahoma"/>
              </a:rPr>
              <a:t>баллов</a:t>
            </a:r>
            <a:r>
              <a:rPr sz="4450" spc="-5" smtClean="0">
                <a:solidFill>
                  <a:srgbClr val="5E0C0F"/>
                </a:solidFill>
                <a:latin typeface="Tahoma"/>
                <a:cs typeface="Tahoma"/>
              </a:rPr>
              <a:t>.</a:t>
            </a:r>
            <a:endParaRPr sz="44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7424"/>
            <a:ext cx="3477684" cy="35182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5050" y="396875"/>
            <a:ext cx="9309100" cy="37417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4030" marR="5080" indent="-1751964">
              <a:lnSpc>
                <a:spcPct val="100600"/>
              </a:lnSpc>
              <a:spcBef>
                <a:spcPts val="90"/>
              </a:spcBef>
            </a:pPr>
            <a:r>
              <a:rPr spc="20" dirty="0"/>
              <a:t>ИТОГОВОЕ</a:t>
            </a:r>
            <a:r>
              <a:rPr spc="-50" dirty="0"/>
              <a:t> </a:t>
            </a:r>
            <a:r>
              <a:rPr spc="15" dirty="0"/>
              <a:t>СОЧИНЕНИЕ </a:t>
            </a:r>
            <a:r>
              <a:rPr spc="-1710" dirty="0"/>
              <a:t> </a:t>
            </a:r>
            <a:r>
              <a:rPr spc="20" dirty="0"/>
              <a:t>(ИЗЛОЖЕНИЕ)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642" y="4190836"/>
            <a:ext cx="16814165" cy="3796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7945" indent="680720">
              <a:lnSpc>
                <a:spcPct val="100000"/>
              </a:lnSpc>
              <a:spcBef>
                <a:spcPts val="95"/>
              </a:spcBef>
            </a:pP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Итоговое сочинение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 (изложение)</a:t>
            </a:r>
            <a:r>
              <a:rPr sz="4950" b="1" spc="6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как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условие </a:t>
            </a:r>
            <a:r>
              <a:rPr sz="4950" spc="-15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допуска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к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государственной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итоговой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аттестации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образовательным</a:t>
            </a:r>
            <a:r>
              <a:rPr sz="4950" spc="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программам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среднего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общего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ts val="5940"/>
              </a:lnSpc>
              <a:spcBef>
                <a:spcPts val="90"/>
              </a:spcBef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(далее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–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ГИА)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проводится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для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обучающихся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XI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(XII)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классов.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29" y="278420"/>
            <a:ext cx="3655804" cy="3655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0756" y="734879"/>
            <a:ext cx="92303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МЕСТО</a:t>
            </a:r>
            <a:r>
              <a:rPr sz="6600" spc="-85" dirty="0"/>
              <a:t> </a:t>
            </a:r>
            <a:r>
              <a:rPr sz="6600" spc="-5" dirty="0"/>
              <a:t>ПРОВЕДЕНИЯ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535315" y="3941316"/>
            <a:ext cx="16668750" cy="454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sz="4950" spc="-25" dirty="0">
                <a:solidFill>
                  <a:srgbClr val="5E0C0F"/>
                </a:solidFill>
                <a:latin typeface="Wingdings"/>
                <a:cs typeface="Wingdings"/>
              </a:rPr>
              <a:t></a:t>
            </a:r>
            <a:r>
              <a:rPr sz="4950" spc="-25" dirty="0">
                <a:solidFill>
                  <a:srgbClr val="5E0C0F"/>
                </a:solidFill>
                <a:latin typeface="Tahoma"/>
                <a:cs typeface="Tahoma"/>
              </a:rPr>
              <a:t>Итоговое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сочинение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(изложение)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проводится в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школе</a:t>
            </a:r>
            <a:endParaRPr sz="4950">
              <a:latin typeface="Tahoma"/>
              <a:cs typeface="Tahoma"/>
            </a:endParaRPr>
          </a:p>
          <a:p>
            <a:pPr marL="483870" marR="5080" indent="-471805">
              <a:lnSpc>
                <a:spcPct val="99900"/>
              </a:lnSpc>
              <a:spcBef>
                <a:spcPts val="5"/>
              </a:spcBef>
            </a:pPr>
            <a:r>
              <a:rPr sz="4950" spc="-35" dirty="0">
                <a:solidFill>
                  <a:srgbClr val="5E0C0F"/>
                </a:solidFill>
                <a:latin typeface="Wingdings"/>
                <a:cs typeface="Wingdings"/>
              </a:rPr>
              <a:t></a:t>
            </a:r>
            <a:r>
              <a:rPr sz="4950" spc="-35" dirty="0">
                <a:solidFill>
                  <a:srgbClr val="5E0C0F"/>
                </a:solidFill>
                <a:latin typeface="Tahoma"/>
                <a:cs typeface="Tahoma"/>
              </a:rPr>
              <a:t>Место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проведения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оборудуется</a:t>
            </a:r>
            <a:r>
              <a:rPr sz="4950" spc="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стационарными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(или) </a:t>
            </a:r>
            <a:r>
              <a:rPr sz="4950" spc="-15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переносными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металлоискателями,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средствами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видеонаблюдения,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средствами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подавления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сигналов 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подвижной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связи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40"/>
              </a:lnSpc>
            </a:pPr>
            <a:r>
              <a:rPr sz="4950" spc="-35" dirty="0">
                <a:solidFill>
                  <a:srgbClr val="5E0C0F"/>
                </a:solidFill>
                <a:latin typeface="Wingdings"/>
                <a:cs typeface="Wingdings"/>
              </a:rPr>
              <a:t></a:t>
            </a:r>
            <a:r>
              <a:rPr sz="4950" b="1" spc="-35" dirty="0">
                <a:solidFill>
                  <a:srgbClr val="5E0C0F"/>
                </a:solidFill>
                <a:latin typeface="Tahoma"/>
                <a:cs typeface="Tahoma"/>
              </a:rPr>
              <a:t>Начало</a:t>
            </a:r>
            <a:r>
              <a:rPr sz="4950" b="1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b="1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10.00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036" y="379779"/>
            <a:ext cx="3363981" cy="33639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760" y="325539"/>
            <a:ext cx="3745226" cy="37452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653" y="136824"/>
            <a:ext cx="17867630" cy="1876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45200" marR="5080" indent="-6033135">
              <a:lnSpc>
                <a:spcPct val="100600"/>
              </a:lnSpc>
              <a:spcBef>
                <a:spcPts val="90"/>
              </a:spcBef>
            </a:pPr>
            <a:r>
              <a:rPr sz="6000" spc="25" dirty="0"/>
              <a:t>ЧТО</a:t>
            </a:r>
            <a:r>
              <a:rPr sz="6000" dirty="0"/>
              <a:t> </a:t>
            </a:r>
            <a:r>
              <a:rPr sz="6000" spc="25" dirty="0"/>
              <a:t>МОЖНО</a:t>
            </a:r>
            <a:r>
              <a:rPr sz="6000" spc="5" dirty="0"/>
              <a:t> </a:t>
            </a:r>
            <a:r>
              <a:rPr sz="6000" spc="20" dirty="0"/>
              <a:t>ВЗЯТЬ</a:t>
            </a:r>
            <a:r>
              <a:rPr sz="6000" spc="5" dirty="0"/>
              <a:t> </a:t>
            </a:r>
            <a:r>
              <a:rPr sz="6000" spc="20" dirty="0"/>
              <a:t>С</a:t>
            </a:r>
            <a:r>
              <a:rPr sz="6000" dirty="0"/>
              <a:t> </a:t>
            </a:r>
            <a:r>
              <a:rPr sz="6000" spc="15" dirty="0"/>
              <a:t>СОБОЙ</a:t>
            </a:r>
            <a:r>
              <a:rPr sz="6000" dirty="0"/>
              <a:t> </a:t>
            </a:r>
            <a:r>
              <a:rPr sz="6000" spc="20" dirty="0"/>
              <a:t>НА</a:t>
            </a:r>
            <a:r>
              <a:rPr sz="6000" spc="-5" dirty="0"/>
              <a:t> </a:t>
            </a:r>
            <a:r>
              <a:rPr sz="6000" spc="15" dirty="0"/>
              <a:t>СОЧИНЕНИЕ </a:t>
            </a:r>
            <a:r>
              <a:rPr sz="6000" spc="-1710" dirty="0"/>
              <a:t> </a:t>
            </a:r>
            <a:r>
              <a:rPr sz="6000" spc="20" dirty="0"/>
              <a:t>(ИЗЛОЖЕНИЕ)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726" y="2379508"/>
            <a:ext cx="1973657" cy="19736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64372" y="2168311"/>
            <a:ext cx="13423900" cy="1846580"/>
            <a:chOff x="4264372" y="2168311"/>
            <a:chExt cx="13423900" cy="1846580"/>
          </a:xfrm>
        </p:grpSpPr>
        <p:sp>
          <p:nvSpPr>
            <p:cNvPr id="5" name="object 5"/>
            <p:cNvSpPr/>
            <p:nvPr/>
          </p:nvSpPr>
          <p:spPr>
            <a:xfrm>
              <a:off x="4274843" y="2178781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4843" y="2178781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4980" y="2421915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56" y="0"/>
                  </a:moveTo>
                  <a:lnTo>
                    <a:pt x="263656" y="0"/>
                  </a:lnTo>
                  <a:lnTo>
                    <a:pt x="216254" y="4246"/>
                  </a:lnTo>
                  <a:lnTo>
                    <a:pt x="171643" y="16490"/>
                  </a:lnTo>
                  <a:lnTo>
                    <a:pt x="130568" y="35988"/>
                  </a:lnTo>
                  <a:lnTo>
                    <a:pt x="93771" y="61996"/>
                  </a:lnTo>
                  <a:lnTo>
                    <a:pt x="61996" y="93771"/>
                  </a:lnTo>
                  <a:lnTo>
                    <a:pt x="35988" y="130568"/>
                  </a:lnTo>
                  <a:lnTo>
                    <a:pt x="16490" y="171643"/>
                  </a:lnTo>
                  <a:lnTo>
                    <a:pt x="4246" y="216254"/>
                  </a:lnTo>
                  <a:lnTo>
                    <a:pt x="0" y="263656"/>
                  </a:lnTo>
                  <a:lnTo>
                    <a:pt x="0" y="1318284"/>
                  </a:lnTo>
                  <a:lnTo>
                    <a:pt x="4246" y="1365686"/>
                  </a:lnTo>
                  <a:lnTo>
                    <a:pt x="16490" y="1410297"/>
                  </a:lnTo>
                  <a:lnTo>
                    <a:pt x="35988" y="1451373"/>
                  </a:lnTo>
                  <a:lnTo>
                    <a:pt x="61996" y="1488170"/>
                  </a:lnTo>
                  <a:lnTo>
                    <a:pt x="93771" y="1519944"/>
                  </a:lnTo>
                  <a:lnTo>
                    <a:pt x="130568" y="1545952"/>
                  </a:lnTo>
                  <a:lnTo>
                    <a:pt x="171643" y="1565450"/>
                  </a:lnTo>
                  <a:lnTo>
                    <a:pt x="216254" y="1577694"/>
                  </a:lnTo>
                  <a:lnTo>
                    <a:pt x="263656" y="1581941"/>
                  </a:lnTo>
                  <a:lnTo>
                    <a:pt x="9118256" y="1581941"/>
                  </a:lnTo>
                  <a:lnTo>
                    <a:pt x="9165631" y="1577694"/>
                  </a:lnTo>
                  <a:lnTo>
                    <a:pt x="9210227" y="1565450"/>
                  </a:lnTo>
                  <a:lnTo>
                    <a:pt x="9251298" y="1545952"/>
                  </a:lnTo>
                  <a:lnTo>
                    <a:pt x="9288099" y="1519944"/>
                  </a:lnTo>
                  <a:lnTo>
                    <a:pt x="9319881" y="1488170"/>
                  </a:lnTo>
                  <a:lnTo>
                    <a:pt x="9345901" y="1451373"/>
                  </a:lnTo>
                  <a:lnTo>
                    <a:pt x="9365410" y="1410297"/>
                  </a:lnTo>
                  <a:lnTo>
                    <a:pt x="9377663" y="1365686"/>
                  </a:lnTo>
                  <a:lnTo>
                    <a:pt x="9381913" y="1318284"/>
                  </a:lnTo>
                  <a:lnTo>
                    <a:pt x="9381913" y="263656"/>
                  </a:lnTo>
                  <a:lnTo>
                    <a:pt x="9377663" y="216254"/>
                  </a:lnTo>
                  <a:lnTo>
                    <a:pt x="9365410" y="171643"/>
                  </a:lnTo>
                  <a:lnTo>
                    <a:pt x="9345901" y="130568"/>
                  </a:lnTo>
                  <a:lnTo>
                    <a:pt x="9319881" y="93771"/>
                  </a:lnTo>
                  <a:lnTo>
                    <a:pt x="9288099" y="61996"/>
                  </a:lnTo>
                  <a:lnTo>
                    <a:pt x="9251298" y="35988"/>
                  </a:lnTo>
                  <a:lnTo>
                    <a:pt x="9210227" y="16490"/>
                  </a:lnTo>
                  <a:lnTo>
                    <a:pt x="9165631" y="4246"/>
                  </a:lnTo>
                  <a:lnTo>
                    <a:pt x="9118256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4980" y="2421915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656"/>
                  </a:moveTo>
                  <a:lnTo>
                    <a:pt x="4246" y="216254"/>
                  </a:lnTo>
                  <a:lnTo>
                    <a:pt x="16490" y="171643"/>
                  </a:lnTo>
                  <a:lnTo>
                    <a:pt x="35988" y="130568"/>
                  </a:lnTo>
                  <a:lnTo>
                    <a:pt x="61996" y="93771"/>
                  </a:lnTo>
                  <a:lnTo>
                    <a:pt x="93771" y="61996"/>
                  </a:lnTo>
                  <a:lnTo>
                    <a:pt x="130568" y="35988"/>
                  </a:lnTo>
                  <a:lnTo>
                    <a:pt x="171643" y="16490"/>
                  </a:lnTo>
                  <a:lnTo>
                    <a:pt x="216254" y="4246"/>
                  </a:lnTo>
                  <a:lnTo>
                    <a:pt x="263656" y="0"/>
                  </a:lnTo>
                  <a:lnTo>
                    <a:pt x="9118256" y="0"/>
                  </a:lnTo>
                  <a:lnTo>
                    <a:pt x="9165631" y="4246"/>
                  </a:lnTo>
                  <a:lnTo>
                    <a:pt x="9210227" y="16490"/>
                  </a:lnTo>
                  <a:lnTo>
                    <a:pt x="9251298" y="35988"/>
                  </a:lnTo>
                  <a:lnTo>
                    <a:pt x="9288099" y="61996"/>
                  </a:lnTo>
                  <a:lnTo>
                    <a:pt x="9319881" y="93771"/>
                  </a:lnTo>
                  <a:lnTo>
                    <a:pt x="9345901" y="130568"/>
                  </a:lnTo>
                  <a:lnTo>
                    <a:pt x="9365410" y="171643"/>
                  </a:lnTo>
                  <a:lnTo>
                    <a:pt x="9377663" y="216254"/>
                  </a:lnTo>
                  <a:lnTo>
                    <a:pt x="9381913" y="263656"/>
                  </a:lnTo>
                  <a:lnTo>
                    <a:pt x="9381913" y="1318284"/>
                  </a:lnTo>
                  <a:lnTo>
                    <a:pt x="9377663" y="1365686"/>
                  </a:lnTo>
                  <a:lnTo>
                    <a:pt x="9365410" y="1410297"/>
                  </a:lnTo>
                  <a:lnTo>
                    <a:pt x="9345901" y="1451373"/>
                  </a:lnTo>
                  <a:lnTo>
                    <a:pt x="9319881" y="1488170"/>
                  </a:lnTo>
                  <a:lnTo>
                    <a:pt x="9288099" y="1519944"/>
                  </a:lnTo>
                  <a:lnTo>
                    <a:pt x="9251298" y="1545952"/>
                  </a:lnTo>
                  <a:lnTo>
                    <a:pt x="9210227" y="1565450"/>
                  </a:lnTo>
                  <a:lnTo>
                    <a:pt x="9165631" y="1577694"/>
                  </a:lnTo>
                  <a:lnTo>
                    <a:pt x="9118256" y="1581941"/>
                  </a:lnTo>
                  <a:lnTo>
                    <a:pt x="263656" y="1581941"/>
                  </a:lnTo>
                  <a:lnTo>
                    <a:pt x="216254" y="1577694"/>
                  </a:lnTo>
                  <a:lnTo>
                    <a:pt x="171643" y="1565450"/>
                  </a:lnTo>
                  <a:lnTo>
                    <a:pt x="130568" y="1545952"/>
                  </a:lnTo>
                  <a:lnTo>
                    <a:pt x="93771" y="1519944"/>
                  </a:lnTo>
                  <a:lnTo>
                    <a:pt x="61996" y="1488170"/>
                  </a:lnTo>
                  <a:lnTo>
                    <a:pt x="35988" y="1451373"/>
                  </a:lnTo>
                  <a:lnTo>
                    <a:pt x="16490" y="1410297"/>
                  </a:lnTo>
                  <a:lnTo>
                    <a:pt x="4246" y="1365686"/>
                  </a:lnTo>
                  <a:lnTo>
                    <a:pt x="0" y="1318284"/>
                  </a:lnTo>
                  <a:lnTo>
                    <a:pt x="0" y="263656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64372" y="4842261"/>
            <a:ext cx="13423900" cy="2162810"/>
            <a:chOff x="4264372" y="4842261"/>
            <a:chExt cx="13423900" cy="2162810"/>
          </a:xfrm>
        </p:grpSpPr>
        <p:sp>
          <p:nvSpPr>
            <p:cNvPr id="10" name="object 10"/>
            <p:cNvSpPr/>
            <p:nvPr/>
          </p:nvSpPr>
          <p:spPr>
            <a:xfrm>
              <a:off x="4274843" y="564370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843" y="564370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4980" y="4852731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56" y="0"/>
                  </a:moveTo>
                  <a:lnTo>
                    <a:pt x="263656" y="0"/>
                  </a:lnTo>
                  <a:lnTo>
                    <a:pt x="216254" y="4250"/>
                  </a:lnTo>
                  <a:lnTo>
                    <a:pt x="171643" y="16504"/>
                  </a:lnTo>
                  <a:lnTo>
                    <a:pt x="130568" y="36015"/>
                  </a:lnTo>
                  <a:lnTo>
                    <a:pt x="93771" y="62040"/>
                  </a:lnTo>
                  <a:lnTo>
                    <a:pt x="61996" y="93832"/>
                  </a:lnTo>
                  <a:lnTo>
                    <a:pt x="35988" y="130645"/>
                  </a:lnTo>
                  <a:lnTo>
                    <a:pt x="16490" y="171735"/>
                  </a:lnTo>
                  <a:lnTo>
                    <a:pt x="4246" y="216355"/>
                  </a:lnTo>
                  <a:lnTo>
                    <a:pt x="0" y="263761"/>
                  </a:lnTo>
                  <a:lnTo>
                    <a:pt x="0" y="1318389"/>
                  </a:lnTo>
                  <a:lnTo>
                    <a:pt x="4246" y="1365791"/>
                  </a:lnTo>
                  <a:lnTo>
                    <a:pt x="16490" y="1410402"/>
                  </a:lnTo>
                  <a:lnTo>
                    <a:pt x="35988" y="1451478"/>
                  </a:lnTo>
                  <a:lnTo>
                    <a:pt x="61996" y="1488274"/>
                  </a:lnTo>
                  <a:lnTo>
                    <a:pt x="93771" y="1520049"/>
                  </a:lnTo>
                  <a:lnTo>
                    <a:pt x="130568" y="1546057"/>
                  </a:lnTo>
                  <a:lnTo>
                    <a:pt x="171643" y="1565555"/>
                  </a:lnTo>
                  <a:lnTo>
                    <a:pt x="216254" y="1577799"/>
                  </a:lnTo>
                  <a:lnTo>
                    <a:pt x="263656" y="1582046"/>
                  </a:lnTo>
                  <a:lnTo>
                    <a:pt x="9118256" y="1582046"/>
                  </a:lnTo>
                  <a:lnTo>
                    <a:pt x="9165631" y="1577799"/>
                  </a:lnTo>
                  <a:lnTo>
                    <a:pt x="9210227" y="1565555"/>
                  </a:lnTo>
                  <a:lnTo>
                    <a:pt x="9251298" y="1546057"/>
                  </a:lnTo>
                  <a:lnTo>
                    <a:pt x="9288099" y="1520049"/>
                  </a:lnTo>
                  <a:lnTo>
                    <a:pt x="9319881" y="1488274"/>
                  </a:lnTo>
                  <a:lnTo>
                    <a:pt x="9345901" y="1451478"/>
                  </a:lnTo>
                  <a:lnTo>
                    <a:pt x="9365410" y="1410402"/>
                  </a:lnTo>
                  <a:lnTo>
                    <a:pt x="9377663" y="1365791"/>
                  </a:lnTo>
                  <a:lnTo>
                    <a:pt x="9381913" y="1318389"/>
                  </a:lnTo>
                  <a:lnTo>
                    <a:pt x="9381913" y="263761"/>
                  </a:lnTo>
                  <a:lnTo>
                    <a:pt x="9377663" y="216355"/>
                  </a:lnTo>
                  <a:lnTo>
                    <a:pt x="9365410" y="171735"/>
                  </a:lnTo>
                  <a:lnTo>
                    <a:pt x="9345901" y="130645"/>
                  </a:lnTo>
                  <a:lnTo>
                    <a:pt x="9319881" y="93832"/>
                  </a:lnTo>
                  <a:lnTo>
                    <a:pt x="9288099" y="62040"/>
                  </a:lnTo>
                  <a:lnTo>
                    <a:pt x="9251298" y="36015"/>
                  </a:lnTo>
                  <a:lnTo>
                    <a:pt x="9210227" y="16504"/>
                  </a:lnTo>
                  <a:lnTo>
                    <a:pt x="9165631" y="4250"/>
                  </a:lnTo>
                  <a:lnTo>
                    <a:pt x="9118256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4980" y="4852731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761"/>
                  </a:moveTo>
                  <a:lnTo>
                    <a:pt x="4246" y="216355"/>
                  </a:lnTo>
                  <a:lnTo>
                    <a:pt x="16490" y="171735"/>
                  </a:lnTo>
                  <a:lnTo>
                    <a:pt x="35988" y="130645"/>
                  </a:lnTo>
                  <a:lnTo>
                    <a:pt x="61996" y="93832"/>
                  </a:lnTo>
                  <a:lnTo>
                    <a:pt x="93771" y="62040"/>
                  </a:lnTo>
                  <a:lnTo>
                    <a:pt x="130568" y="36015"/>
                  </a:lnTo>
                  <a:lnTo>
                    <a:pt x="171643" y="16504"/>
                  </a:lnTo>
                  <a:lnTo>
                    <a:pt x="216254" y="4250"/>
                  </a:lnTo>
                  <a:lnTo>
                    <a:pt x="263656" y="0"/>
                  </a:lnTo>
                  <a:lnTo>
                    <a:pt x="9118256" y="0"/>
                  </a:lnTo>
                  <a:lnTo>
                    <a:pt x="9165631" y="4250"/>
                  </a:lnTo>
                  <a:lnTo>
                    <a:pt x="9210227" y="16504"/>
                  </a:lnTo>
                  <a:lnTo>
                    <a:pt x="9251298" y="36015"/>
                  </a:lnTo>
                  <a:lnTo>
                    <a:pt x="9288099" y="62040"/>
                  </a:lnTo>
                  <a:lnTo>
                    <a:pt x="9319881" y="93832"/>
                  </a:lnTo>
                  <a:lnTo>
                    <a:pt x="9345901" y="130645"/>
                  </a:lnTo>
                  <a:lnTo>
                    <a:pt x="9365410" y="171735"/>
                  </a:lnTo>
                  <a:lnTo>
                    <a:pt x="9377663" y="216355"/>
                  </a:lnTo>
                  <a:lnTo>
                    <a:pt x="9381913" y="263761"/>
                  </a:lnTo>
                  <a:lnTo>
                    <a:pt x="9381913" y="1318389"/>
                  </a:lnTo>
                  <a:lnTo>
                    <a:pt x="9377663" y="1365791"/>
                  </a:lnTo>
                  <a:lnTo>
                    <a:pt x="9365410" y="1410402"/>
                  </a:lnTo>
                  <a:lnTo>
                    <a:pt x="9345901" y="1451478"/>
                  </a:lnTo>
                  <a:lnTo>
                    <a:pt x="9319881" y="1488274"/>
                  </a:lnTo>
                  <a:lnTo>
                    <a:pt x="9288099" y="1520049"/>
                  </a:lnTo>
                  <a:lnTo>
                    <a:pt x="9251298" y="1546057"/>
                  </a:lnTo>
                  <a:lnTo>
                    <a:pt x="9210227" y="1565555"/>
                  </a:lnTo>
                  <a:lnTo>
                    <a:pt x="9165631" y="1577799"/>
                  </a:lnTo>
                  <a:lnTo>
                    <a:pt x="9118256" y="1582046"/>
                  </a:lnTo>
                  <a:lnTo>
                    <a:pt x="263656" y="1582046"/>
                  </a:lnTo>
                  <a:lnTo>
                    <a:pt x="216254" y="1577799"/>
                  </a:lnTo>
                  <a:lnTo>
                    <a:pt x="171643" y="1565555"/>
                  </a:lnTo>
                  <a:lnTo>
                    <a:pt x="130568" y="1546057"/>
                  </a:lnTo>
                  <a:lnTo>
                    <a:pt x="93771" y="1520049"/>
                  </a:lnTo>
                  <a:lnTo>
                    <a:pt x="61996" y="1488274"/>
                  </a:lnTo>
                  <a:lnTo>
                    <a:pt x="35988" y="1451478"/>
                  </a:lnTo>
                  <a:lnTo>
                    <a:pt x="16490" y="1410402"/>
                  </a:lnTo>
                  <a:lnTo>
                    <a:pt x="4246" y="1365791"/>
                  </a:lnTo>
                  <a:lnTo>
                    <a:pt x="0" y="1318389"/>
                  </a:lnTo>
                  <a:lnTo>
                    <a:pt x="0" y="263761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64372" y="7273181"/>
            <a:ext cx="13423900" cy="2162810"/>
            <a:chOff x="4264372" y="7273181"/>
            <a:chExt cx="13423900" cy="2162810"/>
          </a:xfrm>
        </p:grpSpPr>
        <p:sp>
          <p:nvSpPr>
            <p:cNvPr id="15" name="object 15"/>
            <p:cNvSpPr/>
            <p:nvPr/>
          </p:nvSpPr>
          <p:spPr>
            <a:xfrm>
              <a:off x="4274843" y="8074623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4843" y="8074623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4980" y="7283652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56" y="0"/>
                  </a:moveTo>
                  <a:lnTo>
                    <a:pt x="263656" y="0"/>
                  </a:lnTo>
                  <a:lnTo>
                    <a:pt x="216254" y="4250"/>
                  </a:lnTo>
                  <a:lnTo>
                    <a:pt x="171643" y="16502"/>
                  </a:lnTo>
                  <a:lnTo>
                    <a:pt x="130568" y="36012"/>
                  </a:lnTo>
                  <a:lnTo>
                    <a:pt x="93771" y="62031"/>
                  </a:lnTo>
                  <a:lnTo>
                    <a:pt x="61996" y="93814"/>
                  </a:lnTo>
                  <a:lnTo>
                    <a:pt x="35988" y="130614"/>
                  </a:lnTo>
                  <a:lnTo>
                    <a:pt x="16490" y="171686"/>
                  </a:lnTo>
                  <a:lnTo>
                    <a:pt x="4246" y="216282"/>
                  </a:lnTo>
                  <a:lnTo>
                    <a:pt x="0" y="263656"/>
                  </a:lnTo>
                  <a:lnTo>
                    <a:pt x="0" y="1318389"/>
                  </a:lnTo>
                  <a:lnTo>
                    <a:pt x="4246" y="1365763"/>
                  </a:lnTo>
                  <a:lnTo>
                    <a:pt x="16490" y="1410360"/>
                  </a:lnTo>
                  <a:lnTo>
                    <a:pt x="35988" y="1451431"/>
                  </a:lnTo>
                  <a:lnTo>
                    <a:pt x="61996" y="1488231"/>
                  </a:lnTo>
                  <a:lnTo>
                    <a:pt x="93771" y="1520014"/>
                  </a:lnTo>
                  <a:lnTo>
                    <a:pt x="130568" y="1546033"/>
                  </a:lnTo>
                  <a:lnTo>
                    <a:pt x="171643" y="1565543"/>
                  </a:lnTo>
                  <a:lnTo>
                    <a:pt x="216254" y="1577795"/>
                  </a:lnTo>
                  <a:lnTo>
                    <a:pt x="263656" y="1582046"/>
                  </a:lnTo>
                  <a:lnTo>
                    <a:pt x="9118256" y="1582046"/>
                  </a:lnTo>
                  <a:lnTo>
                    <a:pt x="9165631" y="1577795"/>
                  </a:lnTo>
                  <a:lnTo>
                    <a:pt x="9210227" y="1565543"/>
                  </a:lnTo>
                  <a:lnTo>
                    <a:pt x="9251298" y="1546033"/>
                  </a:lnTo>
                  <a:lnTo>
                    <a:pt x="9288099" y="1520014"/>
                  </a:lnTo>
                  <a:lnTo>
                    <a:pt x="9319881" y="1488231"/>
                  </a:lnTo>
                  <a:lnTo>
                    <a:pt x="9345901" y="1451431"/>
                  </a:lnTo>
                  <a:lnTo>
                    <a:pt x="9365410" y="1410360"/>
                  </a:lnTo>
                  <a:lnTo>
                    <a:pt x="9377663" y="1365763"/>
                  </a:lnTo>
                  <a:lnTo>
                    <a:pt x="9381913" y="1318389"/>
                  </a:lnTo>
                  <a:lnTo>
                    <a:pt x="9381913" y="263656"/>
                  </a:lnTo>
                  <a:lnTo>
                    <a:pt x="9377663" y="216282"/>
                  </a:lnTo>
                  <a:lnTo>
                    <a:pt x="9365410" y="171686"/>
                  </a:lnTo>
                  <a:lnTo>
                    <a:pt x="9345901" y="130614"/>
                  </a:lnTo>
                  <a:lnTo>
                    <a:pt x="9319881" y="93814"/>
                  </a:lnTo>
                  <a:lnTo>
                    <a:pt x="9288099" y="62031"/>
                  </a:lnTo>
                  <a:lnTo>
                    <a:pt x="9251298" y="36012"/>
                  </a:lnTo>
                  <a:lnTo>
                    <a:pt x="9210227" y="16502"/>
                  </a:lnTo>
                  <a:lnTo>
                    <a:pt x="9165631" y="4250"/>
                  </a:lnTo>
                  <a:lnTo>
                    <a:pt x="9118256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4980" y="7283652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656"/>
                  </a:moveTo>
                  <a:lnTo>
                    <a:pt x="4246" y="216282"/>
                  </a:lnTo>
                  <a:lnTo>
                    <a:pt x="16490" y="171686"/>
                  </a:lnTo>
                  <a:lnTo>
                    <a:pt x="35988" y="130614"/>
                  </a:lnTo>
                  <a:lnTo>
                    <a:pt x="61996" y="93814"/>
                  </a:lnTo>
                  <a:lnTo>
                    <a:pt x="93771" y="62031"/>
                  </a:lnTo>
                  <a:lnTo>
                    <a:pt x="130568" y="36012"/>
                  </a:lnTo>
                  <a:lnTo>
                    <a:pt x="171643" y="16502"/>
                  </a:lnTo>
                  <a:lnTo>
                    <a:pt x="216254" y="4250"/>
                  </a:lnTo>
                  <a:lnTo>
                    <a:pt x="263656" y="0"/>
                  </a:lnTo>
                  <a:lnTo>
                    <a:pt x="9118256" y="0"/>
                  </a:lnTo>
                  <a:lnTo>
                    <a:pt x="9165631" y="4250"/>
                  </a:lnTo>
                  <a:lnTo>
                    <a:pt x="9210227" y="16502"/>
                  </a:lnTo>
                  <a:lnTo>
                    <a:pt x="9251298" y="36012"/>
                  </a:lnTo>
                  <a:lnTo>
                    <a:pt x="9288099" y="62031"/>
                  </a:lnTo>
                  <a:lnTo>
                    <a:pt x="9319881" y="93814"/>
                  </a:lnTo>
                  <a:lnTo>
                    <a:pt x="9345901" y="130614"/>
                  </a:lnTo>
                  <a:lnTo>
                    <a:pt x="9365410" y="171686"/>
                  </a:lnTo>
                  <a:lnTo>
                    <a:pt x="9377663" y="216282"/>
                  </a:lnTo>
                  <a:lnTo>
                    <a:pt x="9381913" y="263656"/>
                  </a:lnTo>
                  <a:lnTo>
                    <a:pt x="9381913" y="1318389"/>
                  </a:lnTo>
                  <a:lnTo>
                    <a:pt x="9377663" y="1365763"/>
                  </a:lnTo>
                  <a:lnTo>
                    <a:pt x="9365410" y="1410360"/>
                  </a:lnTo>
                  <a:lnTo>
                    <a:pt x="9345901" y="1451431"/>
                  </a:lnTo>
                  <a:lnTo>
                    <a:pt x="9319881" y="1488231"/>
                  </a:lnTo>
                  <a:lnTo>
                    <a:pt x="9288099" y="1520014"/>
                  </a:lnTo>
                  <a:lnTo>
                    <a:pt x="9251298" y="1546033"/>
                  </a:lnTo>
                  <a:lnTo>
                    <a:pt x="9210227" y="1565543"/>
                  </a:lnTo>
                  <a:lnTo>
                    <a:pt x="9165631" y="1577795"/>
                  </a:lnTo>
                  <a:lnTo>
                    <a:pt x="9118256" y="1582046"/>
                  </a:lnTo>
                  <a:lnTo>
                    <a:pt x="263656" y="1582046"/>
                  </a:lnTo>
                  <a:lnTo>
                    <a:pt x="216254" y="1577795"/>
                  </a:lnTo>
                  <a:lnTo>
                    <a:pt x="171643" y="1565543"/>
                  </a:lnTo>
                  <a:lnTo>
                    <a:pt x="130568" y="1546033"/>
                  </a:lnTo>
                  <a:lnTo>
                    <a:pt x="93771" y="1520014"/>
                  </a:lnTo>
                  <a:lnTo>
                    <a:pt x="61996" y="1488231"/>
                  </a:lnTo>
                  <a:lnTo>
                    <a:pt x="35988" y="1451431"/>
                  </a:lnTo>
                  <a:lnTo>
                    <a:pt x="16490" y="1410360"/>
                  </a:lnTo>
                  <a:lnTo>
                    <a:pt x="4246" y="1365763"/>
                  </a:lnTo>
                  <a:lnTo>
                    <a:pt x="0" y="1318389"/>
                  </a:lnTo>
                  <a:lnTo>
                    <a:pt x="0" y="263656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64413" y="2375457"/>
            <a:ext cx="8527415" cy="64090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5980"/>
              </a:lnSpc>
              <a:spcBef>
                <a:spcPts val="115"/>
              </a:spcBef>
            </a:pPr>
            <a:r>
              <a:rPr sz="5350" spc="-175" dirty="0">
                <a:solidFill>
                  <a:srgbClr val="F8CA77"/>
                </a:solidFill>
                <a:latin typeface="Microsoft Sans Serif"/>
                <a:cs typeface="Microsoft Sans Serif"/>
              </a:rPr>
              <a:t>Документ,</a:t>
            </a:r>
            <a:endParaRPr sz="5350">
              <a:latin typeface="Microsoft Sans Serif"/>
              <a:cs typeface="Microsoft Sans Serif"/>
            </a:endParaRPr>
          </a:p>
          <a:p>
            <a:pPr marL="12700">
              <a:lnSpc>
                <a:spcPts val="5980"/>
              </a:lnSpc>
            </a:pPr>
            <a:r>
              <a:rPr sz="5350" spc="-20" dirty="0">
                <a:solidFill>
                  <a:srgbClr val="F8CA77"/>
                </a:solidFill>
                <a:latin typeface="Microsoft Sans Serif"/>
                <a:cs typeface="Microsoft Sans Serif"/>
              </a:rPr>
              <a:t>удостоверяющий</a:t>
            </a:r>
            <a:r>
              <a:rPr sz="5350" spc="10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5" dirty="0">
                <a:solidFill>
                  <a:srgbClr val="F8CA77"/>
                </a:solidFill>
                <a:latin typeface="Microsoft Sans Serif"/>
                <a:cs typeface="Microsoft Sans Serif"/>
              </a:rPr>
              <a:t>личность</a:t>
            </a:r>
            <a:endParaRPr sz="5350">
              <a:latin typeface="Microsoft Sans Serif"/>
              <a:cs typeface="Microsoft Sans Serif"/>
            </a:endParaRPr>
          </a:p>
          <a:p>
            <a:pPr marL="12700" marR="1572260">
              <a:lnSpc>
                <a:spcPct val="254999"/>
              </a:lnSpc>
            </a:pPr>
            <a:r>
              <a:rPr sz="5350" spc="-15" dirty="0">
                <a:solidFill>
                  <a:srgbClr val="F8CA77"/>
                </a:solidFill>
                <a:latin typeface="Microsoft Sans Serif"/>
                <a:cs typeface="Microsoft Sans Serif"/>
              </a:rPr>
              <a:t>Черная</a:t>
            </a:r>
            <a:r>
              <a:rPr sz="5350" spc="2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55" dirty="0">
                <a:solidFill>
                  <a:srgbClr val="F8CA77"/>
                </a:solidFill>
                <a:latin typeface="Microsoft Sans Serif"/>
                <a:cs typeface="Microsoft Sans Serif"/>
              </a:rPr>
              <a:t>гелевая</a:t>
            </a:r>
            <a:r>
              <a:rPr sz="5350" spc="3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70" dirty="0">
                <a:solidFill>
                  <a:srgbClr val="F8CA77"/>
                </a:solidFill>
                <a:latin typeface="Microsoft Sans Serif"/>
                <a:cs typeface="Microsoft Sans Serif"/>
              </a:rPr>
              <a:t>ручка </a:t>
            </a:r>
            <a:r>
              <a:rPr sz="5350" spc="-140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dirty="0">
                <a:solidFill>
                  <a:srgbClr val="F8CA77"/>
                </a:solidFill>
                <a:latin typeface="Microsoft Sans Serif"/>
                <a:cs typeface="Microsoft Sans Serif"/>
              </a:rPr>
              <a:t>При</a:t>
            </a:r>
            <a:r>
              <a:rPr sz="5350" spc="5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45" dirty="0">
                <a:solidFill>
                  <a:srgbClr val="F8CA77"/>
                </a:solidFill>
                <a:latin typeface="Microsoft Sans Serif"/>
                <a:cs typeface="Microsoft Sans Serif"/>
              </a:rPr>
              <a:t>необходимости</a:t>
            </a:r>
            <a:endParaRPr sz="5350">
              <a:latin typeface="Microsoft Sans Serif"/>
              <a:cs typeface="Microsoft Sans Serif"/>
            </a:endParaRPr>
          </a:p>
          <a:p>
            <a:pPr marL="12700">
              <a:lnSpc>
                <a:spcPts val="5540"/>
              </a:lnSpc>
            </a:pPr>
            <a:r>
              <a:rPr sz="5350" spc="-20" dirty="0">
                <a:solidFill>
                  <a:srgbClr val="F8CA77"/>
                </a:solidFill>
                <a:latin typeface="Microsoft Sans Serif"/>
                <a:cs typeface="Microsoft Sans Serif"/>
              </a:rPr>
              <a:t>лекарственные</a:t>
            </a:r>
            <a:r>
              <a:rPr sz="5350" spc="20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30" dirty="0">
                <a:solidFill>
                  <a:srgbClr val="F8CA77"/>
                </a:solidFill>
                <a:latin typeface="Microsoft Sans Serif"/>
                <a:cs typeface="Microsoft Sans Serif"/>
              </a:rPr>
              <a:t>препараты</a:t>
            </a:r>
            <a:endParaRPr sz="535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974" y="5211778"/>
            <a:ext cx="1861409" cy="18614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974" y="7625946"/>
            <a:ext cx="2010200" cy="201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8464" y="2730525"/>
            <a:ext cx="13225780" cy="5530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 indent="-510540">
              <a:lnSpc>
                <a:spcPts val="5640"/>
              </a:lnSpc>
              <a:spcBef>
                <a:spcPts val="95"/>
              </a:spcBef>
              <a:buFont typeface="Wingdings"/>
              <a:buChar char=""/>
              <a:tabLst>
                <a:tab pos="523240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Средства</a:t>
            </a:r>
            <a:r>
              <a:rPr sz="4950" spc="-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связи;</a:t>
            </a:r>
            <a:endParaRPr sz="4950">
              <a:latin typeface="Tahoma"/>
              <a:cs typeface="Tahoma"/>
            </a:endParaRPr>
          </a:p>
          <a:p>
            <a:pPr marL="522605" indent="-510540">
              <a:lnSpc>
                <a:spcPts val="5345"/>
              </a:lnSpc>
              <a:buFont typeface="Wingdings"/>
              <a:buChar char=""/>
              <a:tabLst>
                <a:tab pos="523240" algn="l"/>
                <a:tab pos="4695825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Фото-,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аудио-	и</a:t>
            </a:r>
            <a:r>
              <a:rPr sz="4950" spc="-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видеоаппаратуру;</a:t>
            </a:r>
            <a:endParaRPr sz="4950">
              <a:latin typeface="Tahoma"/>
              <a:cs typeface="Tahoma"/>
            </a:endParaRPr>
          </a:p>
          <a:p>
            <a:pPr marL="522605" indent="-510540">
              <a:lnSpc>
                <a:spcPts val="5345"/>
              </a:lnSpc>
              <a:buFont typeface="Wingdings"/>
              <a:buChar char=""/>
              <a:tabLst>
                <a:tab pos="523240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Справочные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материалы;</a:t>
            </a:r>
            <a:endParaRPr sz="4950">
              <a:latin typeface="Tahoma"/>
              <a:cs typeface="Tahoma"/>
            </a:endParaRPr>
          </a:p>
          <a:p>
            <a:pPr marL="522605" indent="-510540">
              <a:lnSpc>
                <a:spcPts val="5345"/>
              </a:lnSpc>
              <a:buFont typeface="Wingdings"/>
              <a:buChar char=""/>
              <a:tabLst>
                <a:tab pos="523240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Письменные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заметки;</a:t>
            </a:r>
            <a:endParaRPr sz="4950">
              <a:latin typeface="Tahoma"/>
              <a:cs typeface="Tahoma"/>
            </a:endParaRPr>
          </a:p>
          <a:p>
            <a:pPr marL="12700" marR="2012314">
              <a:lnSpc>
                <a:spcPts val="5340"/>
              </a:lnSpc>
              <a:spcBef>
                <a:spcPts val="380"/>
              </a:spcBef>
              <a:buFont typeface="Wingdings"/>
              <a:buChar char=""/>
              <a:tabLst>
                <a:tab pos="523240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Иные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средства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хранения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передачи </a:t>
            </a:r>
            <a:r>
              <a:rPr sz="4950" spc="-15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информации;</a:t>
            </a:r>
            <a:endParaRPr sz="4950">
              <a:latin typeface="Tahoma"/>
              <a:cs typeface="Tahoma"/>
            </a:endParaRPr>
          </a:p>
          <a:p>
            <a:pPr marL="522605" indent="-510540">
              <a:lnSpc>
                <a:spcPts val="4970"/>
              </a:lnSpc>
              <a:buFont typeface="Wingdings"/>
              <a:buChar char=""/>
              <a:tabLst>
                <a:tab pos="523240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Собственные</a:t>
            </a:r>
            <a:r>
              <a:rPr sz="4950" spc="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орфографические</a:t>
            </a:r>
            <a:r>
              <a:rPr sz="4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толковые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645"/>
              </a:lnSpc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словари.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3650" y="737182"/>
            <a:ext cx="8753975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ЗАПРЕЩЕНО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2690" y="1843294"/>
            <a:ext cx="2517096" cy="25170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1185" y="5214291"/>
            <a:ext cx="3075613" cy="30756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662" y="132247"/>
            <a:ext cx="3143359" cy="31433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21875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02510" marR="5080" indent="151765">
              <a:lnSpc>
                <a:spcPct val="100600"/>
              </a:lnSpc>
              <a:spcBef>
                <a:spcPts val="90"/>
              </a:spcBef>
            </a:pPr>
            <a:r>
              <a:rPr sz="6000" spc="20" dirty="0"/>
              <a:t>ДОСРОЧНОЕ </a:t>
            </a:r>
            <a:r>
              <a:rPr sz="6000" spc="25" dirty="0"/>
              <a:t>ЗАВЕРШЕНИЕ </a:t>
            </a:r>
            <a:r>
              <a:rPr sz="6000" spc="20" dirty="0"/>
              <a:t>НАПИСАНИЯ </a:t>
            </a:r>
            <a:r>
              <a:rPr sz="6000" spc="-1714" dirty="0"/>
              <a:t> </a:t>
            </a:r>
            <a:r>
              <a:rPr sz="6000" spc="20" dirty="0"/>
              <a:t>ИТОГОВОГО</a:t>
            </a:r>
            <a:r>
              <a:rPr sz="6000" dirty="0"/>
              <a:t> </a:t>
            </a:r>
            <a:r>
              <a:rPr sz="6000" spc="20" dirty="0"/>
              <a:t>СОЧИНЕНИЯ</a:t>
            </a:r>
            <a:r>
              <a:rPr sz="6000" spc="-5" dirty="0"/>
              <a:t> </a:t>
            </a:r>
            <a:r>
              <a:rPr sz="6000" spc="20" dirty="0"/>
              <a:t>(ИЗЛОЖЕНИЯ</a:t>
            </a:r>
            <a:r>
              <a:rPr spc="2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2600" y="2716641"/>
            <a:ext cx="18171160" cy="14497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5370"/>
              </a:lnSpc>
              <a:spcBef>
                <a:spcPts val="670"/>
              </a:spcBef>
              <a:buSzPct val="110309"/>
              <a:buFont typeface="Wingdings"/>
              <a:buChar char=""/>
              <a:tabLst>
                <a:tab pos="560705" algn="l"/>
                <a:tab pos="4117340" algn="l"/>
                <a:tab pos="7417434" algn="l"/>
                <a:tab pos="8456295" algn="l"/>
                <a:tab pos="12036425" algn="l"/>
                <a:tab pos="14794865" algn="l"/>
              </a:tabLst>
            </a:pPr>
            <a:r>
              <a:rPr sz="4850" b="1" spc="10" dirty="0">
                <a:solidFill>
                  <a:srgbClr val="5E0C0F"/>
                </a:solidFill>
                <a:latin typeface="Tahoma"/>
                <a:cs typeface="Tahoma"/>
              </a:rPr>
              <a:t>Удаление</a:t>
            </a:r>
            <a:r>
              <a:rPr sz="4850" b="1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участник</a:t>
            </a:r>
            <a:r>
              <a:rPr sz="4850" spc="5" dirty="0">
                <a:solidFill>
                  <a:srgbClr val="5E0C0F"/>
                </a:solidFill>
                <a:latin typeface="Tahoma"/>
                <a:cs typeface="Tahoma"/>
              </a:rPr>
              <a:t>а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	з</a:t>
            </a:r>
            <a:r>
              <a:rPr sz="4850" spc="5" dirty="0">
                <a:solidFill>
                  <a:srgbClr val="5E0C0F"/>
                </a:solidFill>
                <a:latin typeface="Tahoma"/>
                <a:cs typeface="Tahoma"/>
              </a:rPr>
              <a:t>а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850" spc="10" dirty="0">
                <a:solidFill>
                  <a:srgbClr val="5E0C0F"/>
                </a:solidFill>
                <a:latin typeface="Tahoma"/>
                <a:cs typeface="Tahoma"/>
              </a:rPr>
              <a:t>нарушение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	порядк</a:t>
            </a:r>
            <a:r>
              <a:rPr sz="4850" spc="5" dirty="0">
                <a:solidFill>
                  <a:srgbClr val="5E0C0F"/>
                </a:solidFill>
                <a:latin typeface="Tahoma"/>
                <a:cs typeface="Tahoma"/>
              </a:rPr>
              <a:t>а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	проведе</a:t>
            </a:r>
            <a:r>
              <a:rPr sz="4850" spc="-15" dirty="0">
                <a:solidFill>
                  <a:srgbClr val="5E0C0F"/>
                </a:solidFill>
                <a:latin typeface="Tahoma"/>
                <a:cs typeface="Tahoma"/>
              </a:rPr>
              <a:t>н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ия  итогового </a:t>
            </a:r>
            <a:r>
              <a:rPr sz="4850" spc="5" dirty="0">
                <a:solidFill>
                  <a:srgbClr val="5E0C0F"/>
                </a:solidFill>
                <a:latin typeface="Tahoma"/>
                <a:cs typeface="Tahoma"/>
              </a:rPr>
              <a:t>сочинения</a:t>
            </a:r>
            <a:r>
              <a:rPr sz="48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850" spc="5" dirty="0">
                <a:solidFill>
                  <a:srgbClr val="5E0C0F"/>
                </a:solidFill>
                <a:latin typeface="Tahoma"/>
                <a:cs typeface="Tahoma"/>
              </a:rPr>
              <a:t>(изложения)</a:t>
            </a:r>
            <a:endParaRPr sz="4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9750" y="4118901"/>
            <a:ext cx="275463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1" spc="-5" dirty="0">
                <a:solidFill>
                  <a:srgbClr val="5E0C0F"/>
                </a:solidFill>
                <a:latin typeface="Tahoma"/>
                <a:cs typeface="Tahoma"/>
              </a:rPr>
              <a:t>здоровья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2600" y="4066128"/>
            <a:ext cx="18176875" cy="767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2284" indent="-490220">
              <a:lnSpc>
                <a:spcPct val="100000"/>
              </a:lnSpc>
              <a:spcBef>
                <a:spcPts val="114"/>
              </a:spcBef>
              <a:buSzPct val="97938"/>
              <a:buFont typeface="Wingdings"/>
              <a:buChar char=""/>
              <a:tabLst>
                <a:tab pos="502920" algn="l"/>
                <a:tab pos="1883410" algn="l"/>
                <a:tab pos="9156700" algn="l"/>
                <a:tab pos="10895965" algn="l"/>
                <a:tab pos="13744575" algn="l"/>
              </a:tabLst>
            </a:pPr>
            <a:r>
              <a:rPr sz="4850" b="1" spc="10" dirty="0">
                <a:solidFill>
                  <a:srgbClr val="5E0C0F"/>
                </a:solidFill>
                <a:latin typeface="Tahoma"/>
                <a:cs typeface="Tahoma"/>
              </a:rPr>
              <a:t>По	</a:t>
            </a:r>
            <a:r>
              <a:rPr sz="4850" b="1" spc="5" dirty="0">
                <a:solidFill>
                  <a:srgbClr val="5E0C0F"/>
                </a:solidFill>
                <a:latin typeface="Tahoma"/>
                <a:cs typeface="Tahoma"/>
              </a:rPr>
              <a:t>состоянию	</a:t>
            </a:r>
            <a:r>
              <a:rPr sz="4850" b="1" spc="10" dirty="0">
                <a:solidFill>
                  <a:srgbClr val="5E0C0F"/>
                </a:solidFill>
                <a:latin typeface="Tahoma"/>
                <a:cs typeface="Tahoma"/>
              </a:rPr>
              <a:t>или	</a:t>
            </a:r>
            <a:r>
              <a:rPr sz="4850" b="1" spc="5" dirty="0">
                <a:solidFill>
                  <a:srgbClr val="5E0C0F"/>
                </a:solidFill>
                <a:latin typeface="Tahoma"/>
                <a:cs typeface="Tahoma"/>
              </a:rPr>
              <a:t>другим	объективным</a:t>
            </a:r>
            <a:endParaRPr sz="48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2600" y="4733647"/>
            <a:ext cx="18177510" cy="3822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560"/>
              </a:lnSpc>
              <a:spcBef>
                <a:spcPts val="114"/>
              </a:spcBef>
            </a:pPr>
            <a:r>
              <a:rPr sz="4850" b="1" spc="5" dirty="0">
                <a:solidFill>
                  <a:srgbClr val="5E0C0F"/>
                </a:solidFill>
                <a:latin typeface="Tahoma"/>
                <a:cs typeface="Tahoma"/>
              </a:rPr>
              <a:t>причинам</a:t>
            </a:r>
            <a:endParaRPr sz="4850">
              <a:latin typeface="Tahoma"/>
              <a:cs typeface="Tahoma"/>
            </a:endParaRPr>
          </a:p>
          <a:p>
            <a:pPr marL="12700" marR="5080" algn="just">
              <a:lnSpc>
                <a:spcPct val="90100"/>
              </a:lnSpc>
              <a:spcBef>
                <a:spcPts val="270"/>
              </a:spcBef>
            </a:pP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Участники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итогового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сочинения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(изложения),</a:t>
            </a:r>
            <a:r>
              <a:rPr sz="44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досрочно </a:t>
            </a:r>
            <a:r>
              <a:rPr sz="44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завершившие</a:t>
            </a:r>
            <a:r>
              <a:rPr sz="44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выполнение</a:t>
            </a:r>
            <a:r>
              <a:rPr sz="44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итогового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сочинения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(изложения), </a:t>
            </a:r>
            <a:r>
              <a:rPr sz="44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сдают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бланки регистрации, бланки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записи,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черновики и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покидают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место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проведения итогового сочинения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(изложения),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не дожидаясь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окончания</a:t>
            </a:r>
            <a:r>
              <a:rPr sz="44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итогового</a:t>
            </a:r>
            <a:r>
              <a:rPr sz="4450" spc="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сочинения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(изложения).</a:t>
            </a:r>
            <a:endParaRPr sz="4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28092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94200" marR="5080" indent="-4382135">
              <a:lnSpc>
                <a:spcPct val="100600"/>
              </a:lnSpc>
              <a:spcBef>
                <a:spcPts val="90"/>
              </a:spcBef>
            </a:pPr>
            <a:r>
              <a:rPr sz="6000" spc="20" dirty="0"/>
              <a:t>ПОВТОРНЫЙ ДОПУСК </a:t>
            </a:r>
            <a:r>
              <a:rPr sz="6000" spc="25" dirty="0"/>
              <a:t>К </a:t>
            </a:r>
            <a:r>
              <a:rPr sz="6000" spc="20" dirty="0"/>
              <a:t>НАПИСАНИЮ ИТОГОВОГО </a:t>
            </a:r>
            <a:r>
              <a:rPr sz="6000" spc="-1714" dirty="0"/>
              <a:t> </a:t>
            </a:r>
            <a:r>
              <a:rPr sz="6000" spc="15" dirty="0"/>
              <a:t>СОЧИНЕНИЯ </a:t>
            </a:r>
            <a:r>
              <a:rPr sz="6000" spc="20" dirty="0"/>
              <a:t>(ИЗЛОЖЕНИЯ)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32" y="2933346"/>
            <a:ext cx="18410555" cy="530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1175" indent="-499109">
              <a:lnSpc>
                <a:spcPts val="5940"/>
              </a:lnSpc>
              <a:spcBef>
                <a:spcPts val="95"/>
              </a:spcBef>
              <a:buSzPct val="97979"/>
              <a:buFont typeface="Wingdings"/>
              <a:buChar char=""/>
              <a:tabLst>
                <a:tab pos="511809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неудовлетворительный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результат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(«незачет»);</a:t>
            </a:r>
            <a:endParaRPr sz="4950">
              <a:latin typeface="Tahoma"/>
              <a:cs typeface="Tahoma"/>
            </a:endParaRPr>
          </a:p>
          <a:p>
            <a:pPr marL="12700" marR="695960">
              <a:lnSpc>
                <a:spcPts val="5940"/>
              </a:lnSpc>
              <a:spcBef>
                <a:spcPts val="200"/>
              </a:spcBef>
              <a:buSzPct val="97979"/>
              <a:buFont typeface="Wingdings"/>
              <a:buChar char=""/>
              <a:tabLst>
                <a:tab pos="523240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отсутствие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уважительным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причинам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(болезнь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или иные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обстоятельства,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подтвержденные</a:t>
            </a:r>
            <a:r>
              <a:rPr sz="4950" spc="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документально);</a:t>
            </a:r>
            <a:endParaRPr sz="4950">
              <a:latin typeface="Tahoma"/>
              <a:cs typeface="Tahoma"/>
            </a:endParaRPr>
          </a:p>
          <a:p>
            <a:pPr marL="522605" indent="-510540">
              <a:lnSpc>
                <a:spcPts val="5735"/>
              </a:lnSpc>
              <a:buSzPct val="97979"/>
              <a:buFont typeface="Wingdings"/>
              <a:buChar char=""/>
              <a:tabLst>
                <a:tab pos="523240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досрочное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завершение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уважительным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причинам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(болезнь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35"/>
              </a:lnSpc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или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иные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обстоятельства,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подтвержденные</a:t>
            </a:r>
            <a:r>
              <a:rPr sz="49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документально);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ts val="5940"/>
              </a:lnSpc>
              <a:spcBef>
                <a:spcPts val="95"/>
              </a:spcBef>
              <a:buSzPct val="97979"/>
              <a:buFont typeface="Wingdings"/>
              <a:buChar char=""/>
              <a:tabLst>
                <a:tab pos="523240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удаление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за</a:t>
            </a:r>
            <a:r>
              <a:rPr sz="4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нарушение</a:t>
            </a:r>
            <a:r>
              <a:rPr sz="4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установленного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порядка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проведения </a:t>
            </a:r>
            <a:r>
              <a:rPr sz="4950" spc="-15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итогового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сочинения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(изложения)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8457" y="7725576"/>
            <a:ext cx="3349007" cy="33490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79920" marR="5080" indent="-5415915">
              <a:lnSpc>
                <a:spcPct val="100600"/>
              </a:lnSpc>
              <a:spcBef>
                <a:spcPts val="90"/>
              </a:spcBef>
            </a:pPr>
            <a:r>
              <a:rPr sz="6000" spc="15" dirty="0"/>
              <a:t>СРОК </a:t>
            </a:r>
            <a:r>
              <a:rPr sz="6000" spc="20" dirty="0"/>
              <a:t>ДЕЙСТВИЯ ИТОГОВОГО </a:t>
            </a:r>
            <a:r>
              <a:rPr sz="6000" spc="15" dirty="0"/>
              <a:t>СОЧИНЕНИЯ </a:t>
            </a:r>
            <a:r>
              <a:rPr sz="6000" spc="-1714" dirty="0"/>
              <a:t> </a:t>
            </a:r>
            <a:r>
              <a:rPr sz="6000" spc="20" dirty="0"/>
              <a:t>(ИЗЛОЖЕНИЯ)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0347" y="2788052"/>
            <a:ext cx="16398240" cy="454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Срок действия итогового сочинения (изложения) </a:t>
            </a:r>
            <a:r>
              <a:rPr sz="4950" b="1" spc="-14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как</a:t>
            </a: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 допуск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 ГИА</a:t>
            </a:r>
            <a:r>
              <a:rPr sz="4950" b="1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–</a:t>
            </a:r>
            <a:r>
              <a:rPr sz="4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бессрочно.</a:t>
            </a:r>
            <a:endParaRPr sz="4950">
              <a:latin typeface="Tahoma"/>
              <a:cs typeface="Tahoma"/>
            </a:endParaRPr>
          </a:p>
          <a:p>
            <a:pPr marL="12700" marR="551180">
              <a:lnSpc>
                <a:spcPts val="5940"/>
              </a:lnSpc>
              <a:spcBef>
                <a:spcPts val="195"/>
              </a:spcBef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Итоговое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сочинение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 случае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предоставления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его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при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приеме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обучение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по программам</a:t>
            </a:r>
            <a:r>
              <a:rPr sz="49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бакалавриата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735"/>
              </a:lnSpc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программам</a:t>
            </a:r>
            <a:r>
              <a:rPr sz="4950" spc="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специалитета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действительно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четыре</a:t>
            </a:r>
            <a:r>
              <a:rPr sz="4950" spc="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года,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40"/>
              </a:lnSpc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следующих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за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годом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написания</a:t>
            </a:r>
            <a:r>
              <a:rPr sz="495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такого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сочинения.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2403" y="6581244"/>
            <a:ext cx="4021343" cy="40213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3049" y="734879"/>
            <a:ext cx="160591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5E0C0F"/>
                </a:solidFill>
                <a:latin typeface="Tahoma"/>
                <a:cs typeface="Tahoma"/>
              </a:rPr>
              <a:t>НОВЫЙ</a:t>
            </a:r>
            <a:r>
              <a:rPr sz="6600" b="1" spc="-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6600" b="1" spc="-5" dirty="0">
                <a:solidFill>
                  <a:srgbClr val="5E0C0F"/>
                </a:solidFill>
                <a:latin typeface="Tahoma"/>
                <a:cs typeface="Tahoma"/>
              </a:rPr>
              <a:t>ПОРЯДОК</a:t>
            </a:r>
            <a:r>
              <a:rPr sz="6600" b="1" spc="-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6600" b="1" spc="-5" dirty="0">
                <a:solidFill>
                  <a:srgbClr val="5E0C0F"/>
                </a:solidFill>
                <a:latin typeface="Tahoma"/>
                <a:cs typeface="Tahoma"/>
              </a:rPr>
              <a:t>ПРОВЕДЕНИЯ</a:t>
            </a:r>
            <a:r>
              <a:rPr sz="6600" b="1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6600" b="1" spc="-5" dirty="0">
                <a:solidFill>
                  <a:srgbClr val="5E0C0F"/>
                </a:solidFill>
                <a:latin typeface="Tahoma"/>
                <a:cs typeface="Tahoma"/>
              </a:rPr>
              <a:t>ГИА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766" y="2823025"/>
            <a:ext cx="979169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П.68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35722" y="2237314"/>
            <a:ext cx="15060930" cy="7709534"/>
            <a:chOff x="2935722" y="2237314"/>
            <a:chExt cx="15060930" cy="77095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5722" y="2237314"/>
              <a:ext cx="15060693" cy="16537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5722" y="3647951"/>
              <a:ext cx="15060693" cy="62987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НОВЫЙ</a:t>
            </a:r>
            <a:r>
              <a:rPr spc="-45" dirty="0"/>
              <a:t> </a:t>
            </a:r>
            <a:r>
              <a:rPr spc="-5" dirty="0"/>
              <a:t>ПОРЯДОК</a:t>
            </a:r>
            <a:r>
              <a:rPr spc="-2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spc="-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0766" y="2689311"/>
            <a:ext cx="97980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П.94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50" y="1781621"/>
            <a:ext cx="15102367" cy="6850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2773" y="1052566"/>
            <a:ext cx="827976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ОБЩИЕ</a:t>
            </a:r>
            <a:r>
              <a:rPr sz="6600" spc="-80" dirty="0"/>
              <a:t> </a:t>
            </a:r>
            <a:r>
              <a:rPr sz="6600" spc="-5" dirty="0"/>
              <a:t>СВЕДЕНИЯ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340347" y="3441393"/>
            <a:ext cx="17313910" cy="5304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Государственная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итоговая</a:t>
            </a:r>
            <a:r>
              <a:rPr sz="4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аттестация по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образовательным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программам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среднего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общего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(ГИА-11) 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проводится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форме</a:t>
            </a:r>
            <a:r>
              <a:rPr sz="49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единого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государственного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экзамена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30"/>
              </a:lnSpc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(ЕГЭ)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государственного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выпускного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экзамена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(ГВЭ).</a:t>
            </a:r>
            <a:endParaRPr sz="4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Tahoma"/>
              <a:cs typeface="Tahoma"/>
            </a:endParaRPr>
          </a:p>
          <a:p>
            <a:pPr marL="12700" marR="701675">
              <a:lnSpc>
                <a:spcPct val="100000"/>
              </a:lnSpc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Прием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вузы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осуществляется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основании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результатов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ЕГЭ.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75" y="170256"/>
            <a:ext cx="3696117" cy="36961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979" y="2156763"/>
            <a:ext cx="18271490" cy="510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Приказ Министерства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просвещения</a:t>
            </a:r>
            <a:r>
              <a:rPr sz="3950" b="1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РФ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от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5 октября</a:t>
            </a:r>
            <a:r>
              <a:rPr sz="3950" b="1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2020</a:t>
            </a:r>
            <a:r>
              <a:rPr sz="3950" b="1" spc="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г.</a:t>
            </a:r>
            <a:r>
              <a:rPr sz="3950" b="1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№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546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"Об</a:t>
            </a:r>
            <a:r>
              <a:rPr sz="3950" b="1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утверждении</a:t>
            </a:r>
            <a:r>
              <a:rPr sz="3950" b="1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Порядка</a:t>
            </a:r>
            <a:r>
              <a:rPr sz="3950" b="1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заполнения,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учета</a:t>
            </a:r>
            <a:r>
              <a:rPr sz="3950" b="1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3950" b="1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выдачи</a:t>
            </a:r>
            <a:r>
              <a:rPr sz="3950" b="1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аттестатов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об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основном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общем и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среднем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общем</a:t>
            </a:r>
            <a:r>
              <a:rPr sz="3950" b="1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образовании и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их дубликатов"</a:t>
            </a:r>
            <a:endParaRPr sz="3950">
              <a:latin typeface="Tahoma"/>
              <a:cs typeface="Tahoma"/>
            </a:endParaRPr>
          </a:p>
          <a:p>
            <a:pPr marL="12700" marR="83185" indent="753745">
              <a:lnSpc>
                <a:spcPct val="100000"/>
              </a:lnSpc>
              <a:spcBef>
                <a:spcPts val="2010"/>
              </a:spcBef>
              <a:tabLst>
                <a:tab pos="3307079" algn="l"/>
              </a:tabLst>
            </a:pP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Итоговые</a:t>
            </a:r>
            <a:r>
              <a:rPr sz="395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отметки</a:t>
            </a:r>
            <a:r>
              <a:rPr sz="3950" spc="-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за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11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класс</a:t>
            </a:r>
            <a:r>
              <a:rPr sz="39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определяются</a:t>
            </a:r>
            <a:r>
              <a:rPr sz="3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как</a:t>
            </a:r>
            <a:r>
              <a:rPr sz="39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среднее</a:t>
            </a:r>
            <a:r>
              <a:rPr sz="3950" spc="-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арифметическое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полугодовых	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и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годовых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отметок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обучающегося за</a:t>
            </a:r>
            <a:r>
              <a:rPr sz="3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каждый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год обучения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endParaRPr sz="3950">
              <a:latin typeface="Tahoma"/>
              <a:cs typeface="Tahoma"/>
            </a:endParaRPr>
          </a:p>
          <a:p>
            <a:pPr marL="12700" marR="138430">
              <a:lnSpc>
                <a:spcPct val="100200"/>
              </a:lnSpc>
              <a:spcBef>
                <a:spcPts val="10"/>
              </a:spcBef>
            </a:pP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образовательной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программе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среднего общего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39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выставляются</a:t>
            </a:r>
            <a:r>
              <a:rPr sz="395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в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аттестат</a:t>
            </a:r>
            <a:r>
              <a:rPr sz="3950" spc="-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целыми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числами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в</a:t>
            </a:r>
            <a:r>
              <a:rPr sz="39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соответствии</a:t>
            </a:r>
            <a:r>
              <a:rPr sz="395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правилами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математического</a:t>
            </a:r>
            <a:endParaRPr sz="3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округления.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1970" y="408187"/>
            <a:ext cx="140290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5520" algn="l"/>
              </a:tabLst>
            </a:pPr>
            <a:r>
              <a:rPr sz="6600" spc="-5" dirty="0"/>
              <a:t>Выставление	</a:t>
            </a:r>
            <a:r>
              <a:rPr sz="6600" dirty="0"/>
              <a:t>итоговых</a:t>
            </a:r>
            <a:r>
              <a:rPr sz="6600" spc="-105" dirty="0"/>
              <a:t> </a:t>
            </a:r>
            <a:r>
              <a:rPr sz="6600" spc="-5" dirty="0"/>
              <a:t>отметок</a:t>
            </a:r>
            <a:endParaRPr sz="6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666" y="1936350"/>
            <a:ext cx="17813020" cy="6066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53745" algn="just">
              <a:lnSpc>
                <a:spcPct val="100400"/>
              </a:lnSpc>
              <a:spcBef>
                <a:spcPts val="85"/>
              </a:spcBef>
            </a:pP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Аттестат о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среднем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общем образовании и приложение к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нему выдаются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лицам,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завершившим обучение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образовательным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программам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среднего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общего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успешно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прошедшим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государственную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итоговую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аттестацию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(набравшим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обязательным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учебным</a:t>
            </a:r>
            <a:r>
              <a:rPr sz="3950" b="1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предметам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при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сдаче единого государственного экзамена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(далее - ЕГЭ) (за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исключением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ЕГЭ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математике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базового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уровня)</a:t>
            </a:r>
            <a:r>
              <a:rPr sz="3950" spc="12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количество</a:t>
            </a:r>
            <a:r>
              <a:rPr sz="3950" spc="12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баллов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не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ниже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минимального,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определяемого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Рособрнадзором,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а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при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сдаче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государственного выпускного экзамена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(далее - ГВЭ) и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ЕГЭ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по математике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базового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уровня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-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получившим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отметку не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ниже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удовлетворительной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(3 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балла).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9332" y="408187"/>
            <a:ext cx="92519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Получение</a:t>
            </a:r>
            <a:r>
              <a:rPr sz="6600" spc="-55" dirty="0"/>
              <a:t> </a:t>
            </a:r>
            <a:r>
              <a:rPr sz="6600" spc="-5" dirty="0"/>
              <a:t>аттестата</a:t>
            </a:r>
            <a:endParaRPr sz="6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36" y="415035"/>
            <a:ext cx="1595881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70" dirty="0"/>
              <a:t>ПОЛ</a:t>
            </a:r>
            <a:r>
              <a:rPr sz="6600" spc="-175" dirty="0"/>
              <a:t>У</a:t>
            </a:r>
            <a:r>
              <a:rPr sz="6600" spc="-170" dirty="0"/>
              <a:t>ЧЕНИ</a:t>
            </a:r>
            <a:r>
              <a:rPr sz="6600" dirty="0"/>
              <a:t>Е</a:t>
            </a:r>
            <a:r>
              <a:rPr sz="6600" spc="-315" dirty="0"/>
              <a:t> </a:t>
            </a:r>
            <a:r>
              <a:rPr sz="6600" spc="-165" dirty="0"/>
              <a:t>А</a:t>
            </a:r>
            <a:r>
              <a:rPr sz="6600" spc="-170" dirty="0"/>
              <a:t>ТТЕСТ</a:t>
            </a:r>
            <a:r>
              <a:rPr sz="6600" spc="-165" dirty="0"/>
              <a:t>А</a:t>
            </a:r>
            <a:r>
              <a:rPr sz="6600" spc="-170" dirty="0"/>
              <a:t>Т</a:t>
            </a:r>
            <a:r>
              <a:rPr sz="6600" dirty="0"/>
              <a:t>А</a:t>
            </a:r>
            <a:r>
              <a:rPr sz="6600" spc="-310" dirty="0"/>
              <a:t> </a:t>
            </a:r>
            <a:r>
              <a:rPr sz="6600" dirty="0"/>
              <a:t>С</a:t>
            </a:r>
            <a:r>
              <a:rPr sz="6600" spc="-335" dirty="0"/>
              <a:t> </a:t>
            </a:r>
            <a:r>
              <a:rPr sz="6600" spc="-170" dirty="0"/>
              <a:t>ОТЛИЧИЕ</a:t>
            </a:r>
            <a:r>
              <a:rPr sz="6600" dirty="0"/>
              <a:t>М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891984" y="1570497"/>
            <a:ext cx="18477865" cy="6610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95"/>
              </a:spcBef>
            </a:pP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Аттестат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о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среднем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общем образовании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с отличием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и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приложение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к нему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выдаются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выпускникам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11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(12)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класса,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завершившим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обучение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3600" spc="11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образовательным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программам среднего общего образования,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имеющим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итоговые отметки "отлично"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3600" spc="-11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всем учебным предметам учебного плана, изучавшимся на уровне среднего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общего 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образования,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получившим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удовлетворительные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результаты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при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прохождении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государственной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итоговой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аттестации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(без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учета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результатов,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полученных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при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прохождении</a:t>
            </a:r>
            <a:r>
              <a:rPr sz="360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повторной</a:t>
            </a:r>
            <a:r>
              <a:rPr sz="360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государственной</a:t>
            </a:r>
            <a:r>
              <a:rPr sz="3600" spc="-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итоговой</a:t>
            </a:r>
            <a:r>
              <a:rPr sz="360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аттестации)</a:t>
            </a:r>
            <a:r>
              <a:rPr sz="360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360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набравшим: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ahoma"/>
              <a:cs typeface="Tahoma"/>
            </a:endParaRPr>
          </a:p>
          <a:p>
            <a:pPr marL="12700" marR="6985" algn="just">
              <a:lnSpc>
                <a:spcPct val="100800"/>
              </a:lnSpc>
            </a:pP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не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менее 70 баллов на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ЕГЭ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соответственно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учебным предметам "Русский язык"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и 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не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менее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70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баллов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одного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из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сдаваемых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предметов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или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5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баллов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на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ЕГЭ 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360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учебному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предмету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"Математика"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базового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уровня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(при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условии, 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что  </a:t>
            </a:r>
            <a:r>
              <a:rPr sz="3600" spc="5" dirty="0">
                <a:solidFill>
                  <a:srgbClr val="5E0C0F"/>
                </a:solidFill>
                <a:latin typeface="Tahoma"/>
                <a:cs typeface="Tahoma"/>
              </a:rPr>
              <a:t>выпускник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 сдает</a:t>
            </a:r>
            <a:r>
              <a:rPr sz="360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только</a:t>
            </a:r>
            <a:r>
              <a:rPr sz="3600" spc="-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предметы</a:t>
            </a:r>
            <a:r>
              <a:rPr sz="360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«Русский</a:t>
            </a:r>
            <a:r>
              <a:rPr sz="360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язык»</a:t>
            </a:r>
            <a:r>
              <a:rPr sz="360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360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600" spc="10" dirty="0">
                <a:solidFill>
                  <a:srgbClr val="5E0C0F"/>
                </a:solidFill>
                <a:latin typeface="Tahoma"/>
                <a:cs typeface="Tahoma"/>
              </a:rPr>
              <a:t>«Математика»).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4997" y="7344529"/>
            <a:ext cx="2518247" cy="33571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120" y="406512"/>
            <a:ext cx="1530476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15" dirty="0">
                <a:latin typeface="Arial"/>
                <a:cs typeface="Arial"/>
              </a:rPr>
              <a:t>Медаль</a:t>
            </a:r>
            <a:r>
              <a:rPr sz="4950" spc="70" dirty="0">
                <a:latin typeface="Arial"/>
                <a:cs typeface="Arial"/>
              </a:rPr>
              <a:t> </a:t>
            </a:r>
            <a:r>
              <a:rPr sz="4950" spc="10" dirty="0">
                <a:latin typeface="Arial"/>
                <a:cs typeface="Arial"/>
              </a:rPr>
              <a:t>«За</a:t>
            </a:r>
            <a:r>
              <a:rPr sz="4950" spc="135" dirty="0">
                <a:latin typeface="Arial"/>
                <a:cs typeface="Arial"/>
              </a:rPr>
              <a:t> </a:t>
            </a:r>
            <a:r>
              <a:rPr sz="4950" spc="10" dirty="0">
                <a:latin typeface="Arial"/>
                <a:cs typeface="Arial"/>
              </a:rPr>
              <a:t>особые</a:t>
            </a:r>
            <a:r>
              <a:rPr sz="4950" spc="250" dirty="0">
                <a:latin typeface="Arial"/>
                <a:cs typeface="Arial"/>
              </a:rPr>
              <a:t> </a:t>
            </a:r>
            <a:r>
              <a:rPr sz="4950" spc="10" dirty="0">
                <a:latin typeface="Arial"/>
                <a:cs typeface="Arial"/>
              </a:rPr>
              <a:t>успехи</a:t>
            </a:r>
            <a:r>
              <a:rPr sz="4950" spc="175" dirty="0">
                <a:latin typeface="Arial"/>
                <a:cs typeface="Arial"/>
              </a:rPr>
              <a:t> </a:t>
            </a:r>
            <a:r>
              <a:rPr sz="4950" spc="-5" dirty="0">
                <a:latin typeface="Arial"/>
                <a:cs typeface="Arial"/>
              </a:rPr>
              <a:t>в</a:t>
            </a:r>
            <a:r>
              <a:rPr sz="4950" spc="80" dirty="0">
                <a:latin typeface="Arial"/>
                <a:cs typeface="Arial"/>
              </a:rPr>
              <a:t> </a:t>
            </a:r>
            <a:r>
              <a:rPr sz="4950" spc="20" dirty="0">
                <a:latin typeface="Arial"/>
                <a:cs typeface="Arial"/>
              </a:rPr>
              <a:t>учении»</a:t>
            </a:r>
            <a:r>
              <a:rPr sz="4950" spc="80" dirty="0">
                <a:latin typeface="Arial"/>
                <a:cs typeface="Arial"/>
              </a:rPr>
              <a:t> </a:t>
            </a:r>
            <a:r>
              <a:rPr sz="4950" spc="-5" dirty="0">
                <a:latin typeface="Arial"/>
                <a:cs typeface="Arial"/>
              </a:rPr>
              <a:t>1</a:t>
            </a:r>
            <a:r>
              <a:rPr sz="4950" spc="50" dirty="0">
                <a:latin typeface="Arial"/>
                <a:cs typeface="Arial"/>
              </a:rPr>
              <a:t> </a:t>
            </a:r>
            <a:r>
              <a:rPr sz="4950" spc="15" dirty="0">
                <a:latin typeface="Arial"/>
                <a:cs typeface="Arial"/>
              </a:rPr>
              <a:t>степени</a:t>
            </a:r>
            <a:endParaRPr sz="4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9703" y="1714263"/>
            <a:ext cx="7205345" cy="316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075055" algn="ctr">
              <a:lnSpc>
                <a:spcPts val="3810"/>
              </a:lnSpc>
              <a:spcBef>
                <a:spcPts val="114"/>
              </a:spcBef>
            </a:pPr>
            <a:r>
              <a:rPr sz="3200" b="1" spc="25" dirty="0">
                <a:solidFill>
                  <a:srgbClr val="404040"/>
                </a:solidFill>
                <a:latin typeface="Arial"/>
                <a:cs typeface="Arial"/>
              </a:rPr>
              <a:t>Медаль</a:t>
            </a:r>
            <a:endParaRPr sz="3200">
              <a:latin typeface="Arial"/>
              <a:cs typeface="Arial"/>
            </a:endParaRPr>
          </a:p>
          <a:p>
            <a:pPr marL="12065" marR="1083310" algn="ctr">
              <a:lnSpc>
                <a:spcPts val="3960"/>
              </a:lnSpc>
            </a:pPr>
            <a:r>
              <a:rPr sz="3200" b="1" spc="25" dirty="0">
                <a:solidFill>
                  <a:srgbClr val="404040"/>
                </a:solidFill>
                <a:latin typeface="Arial"/>
                <a:cs typeface="Arial"/>
              </a:rPr>
              <a:t>«За</a:t>
            </a:r>
            <a:r>
              <a:rPr sz="32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25" dirty="0">
                <a:solidFill>
                  <a:srgbClr val="404040"/>
                </a:solidFill>
                <a:latin typeface="Arial"/>
                <a:cs typeface="Arial"/>
              </a:rPr>
              <a:t>особые</a:t>
            </a:r>
            <a:r>
              <a:rPr sz="3200" b="1" spc="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404040"/>
                </a:solidFill>
                <a:latin typeface="Arial"/>
                <a:cs typeface="Arial"/>
              </a:rPr>
              <a:t>успехи</a:t>
            </a:r>
            <a:r>
              <a:rPr sz="3200" b="1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3200" b="1" spc="20" dirty="0">
                <a:solidFill>
                  <a:srgbClr val="404040"/>
                </a:solidFill>
                <a:latin typeface="Arial"/>
                <a:cs typeface="Arial"/>
              </a:rPr>
              <a:t> учении» </a:t>
            </a:r>
            <a:r>
              <a:rPr sz="3200" b="1" spc="-8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Arial"/>
                <a:cs typeface="Arial"/>
              </a:rPr>
              <a:t>выдается</a:t>
            </a:r>
            <a:r>
              <a:rPr sz="3200" b="1" spc="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404040"/>
                </a:solidFill>
                <a:latin typeface="Arial"/>
                <a:cs typeface="Arial"/>
              </a:rPr>
              <a:t>выпускникам</a:t>
            </a:r>
            <a:endParaRPr sz="3200">
              <a:latin typeface="Arial"/>
              <a:cs typeface="Arial"/>
            </a:endParaRPr>
          </a:p>
          <a:p>
            <a:pPr marL="885825" marR="5080">
              <a:lnSpc>
                <a:spcPct val="102200"/>
              </a:lnSpc>
              <a:spcBef>
                <a:spcPts val="1115"/>
              </a:spcBef>
              <a:tabLst>
                <a:tab pos="1475105" algn="l"/>
              </a:tabLst>
            </a:pPr>
            <a:r>
              <a:rPr sz="245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Приказ</a:t>
            </a:r>
            <a:r>
              <a:rPr sz="2450" spc="6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2450" spc="19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20" dirty="0">
                <a:solidFill>
                  <a:srgbClr val="393838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2450" spc="114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и</a:t>
            </a:r>
            <a:r>
              <a:rPr sz="2450" spc="-2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70" dirty="0">
                <a:solidFill>
                  <a:srgbClr val="393838"/>
                </a:solidFill>
                <a:latin typeface="Microsoft Sans Serif"/>
                <a:cs typeface="Microsoft Sans Serif"/>
              </a:rPr>
              <a:t>науки </a:t>
            </a:r>
            <a:r>
              <a:rPr sz="2450" spc="-63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393838"/>
                </a:solidFill>
                <a:latin typeface="Microsoft Sans Serif"/>
                <a:cs typeface="Microsoft Sans Serif"/>
              </a:rPr>
              <a:t>Р</a:t>
            </a:r>
            <a:r>
              <a:rPr sz="2400" spc="-220" dirty="0">
                <a:solidFill>
                  <a:srgbClr val="393838"/>
                </a:solidFill>
                <a:latin typeface="Microsoft Sans Serif"/>
                <a:cs typeface="Microsoft Sans Serif"/>
              </a:rPr>
              <a:t>Ф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	</a:t>
            </a:r>
            <a:r>
              <a:rPr sz="2400" spc="-65" dirty="0">
                <a:solidFill>
                  <a:srgbClr val="393838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00" spc="-1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23</a:t>
            </a:r>
            <a:r>
              <a:rPr sz="2400" spc="15" dirty="0">
                <a:solidFill>
                  <a:srgbClr val="393838"/>
                </a:solidFill>
                <a:latin typeface="Microsoft Sans Serif"/>
                <a:cs typeface="Microsoft Sans Serif"/>
              </a:rPr>
              <a:t>.06</a:t>
            </a:r>
            <a:r>
              <a:rPr sz="2400" spc="5" dirty="0">
                <a:solidFill>
                  <a:srgbClr val="393838"/>
                </a:solidFill>
                <a:latin typeface="Microsoft Sans Serif"/>
                <a:cs typeface="Microsoft Sans Serif"/>
              </a:rPr>
              <a:t>.</a:t>
            </a:r>
            <a:r>
              <a:rPr sz="2400" spc="15" dirty="0">
                <a:solidFill>
                  <a:srgbClr val="393838"/>
                </a:solidFill>
                <a:latin typeface="Microsoft Sans Serif"/>
                <a:cs typeface="Microsoft Sans Serif"/>
              </a:rPr>
              <a:t>201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4</a:t>
            </a:r>
            <a:r>
              <a:rPr sz="2400" spc="6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393838"/>
                </a:solidFill>
                <a:latin typeface="Microsoft Sans Serif"/>
                <a:cs typeface="Microsoft Sans Serif"/>
              </a:rPr>
              <a:t>№</a:t>
            </a:r>
            <a:r>
              <a:rPr sz="2400" spc="-18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393838"/>
                </a:solidFill>
                <a:latin typeface="Microsoft Sans Serif"/>
                <a:cs typeface="Microsoft Sans Serif"/>
              </a:rPr>
              <a:t>68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5</a:t>
            </a:r>
            <a:r>
              <a:rPr sz="2400" spc="8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393838"/>
                </a:solidFill>
                <a:latin typeface="Microsoft Sans Serif"/>
                <a:cs typeface="Microsoft Sans Serif"/>
              </a:rPr>
              <a:t>«</a:t>
            </a:r>
            <a:r>
              <a:rPr sz="2400" spc="85" dirty="0">
                <a:solidFill>
                  <a:srgbClr val="393838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б</a:t>
            </a:r>
            <a:r>
              <a:rPr sz="2400" spc="22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ут</a:t>
            </a:r>
            <a:r>
              <a:rPr sz="240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е</a:t>
            </a:r>
            <a:r>
              <a:rPr sz="2400" spc="5" dirty="0">
                <a:solidFill>
                  <a:srgbClr val="393838"/>
                </a:solidFill>
                <a:latin typeface="Microsoft Sans Serif"/>
                <a:cs typeface="Microsoft Sans Serif"/>
              </a:rPr>
              <a:t>р</a:t>
            </a:r>
            <a:r>
              <a:rPr sz="2400" spc="-95" dirty="0">
                <a:solidFill>
                  <a:srgbClr val="393838"/>
                </a:solidFill>
                <a:latin typeface="Microsoft Sans Serif"/>
                <a:cs typeface="Microsoft Sans Serif"/>
              </a:rPr>
              <a:t>ж</a:t>
            </a:r>
            <a:r>
              <a:rPr sz="240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д</a:t>
            </a:r>
            <a:r>
              <a:rPr sz="2400" spc="5" dirty="0">
                <a:solidFill>
                  <a:srgbClr val="393838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н</a:t>
            </a:r>
            <a:r>
              <a:rPr sz="240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и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и  </a:t>
            </a:r>
            <a:r>
              <a:rPr sz="245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Порядка</a:t>
            </a:r>
            <a:r>
              <a:rPr sz="2450" spc="5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выдачи</a:t>
            </a:r>
            <a:r>
              <a:rPr sz="2450" spc="3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медали</a:t>
            </a:r>
            <a:r>
              <a:rPr sz="2450" spc="9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«За</a:t>
            </a:r>
            <a:r>
              <a:rPr sz="2450" spc="13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40" dirty="0">
                <a:solidFill>
                  <a:srgbClr val="393838"/>
                </a:solidFill>
                <a:latin typeface="Microsoft Sans Serif"/>
                <a:cs typeface="Microsoft Sans Serif"/>
              </a:rPr>
              <a:t>особые </a:t>
            </a:r>
            <a:r>
              <a:rPr sz="2450" spc="4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393838"/>
                </a:solidFill>
                <a:latin typeface="Microsoft Sans Serif"/>
                <a:cs typeface="Microsoft Sans Serif"/>
              </a:rPr>
              <a:t>успехи</a:t>
            </a:r>
            <a:r>
              <a:rPr sz="2400" spc="-1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в</a:t>
            </a:r>
            <a:r>
              <a:rPr sz="2400" spc="-1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учении»</a:t>
            </a:r>
            <a:r>
              <a:rPr sz="2400" spc="12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(с</a:t>
            </a:r>
            <a:r>
              <a:rPr sz="2400" spc="-4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393838"/>
                </a:solidFill>
                <a:latin typeface="Microsoft Sans Serif"/>
                <a:cs typeface="Microsoft Sans Serif"/>
              </a:rPr>
              <a:t>изм.</a:t>
            </a:r>
            <a:r>
              <a:rPr sz="2400" spc="4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393838"/>
                </a:solidFill>
                <a:latin typeface="Microsoft Sans Serif"/>
                <a:cs typeface="Microsoft Sans Serif"/>
              </a:rPr>
              <a:t>от</a:t>
            </a:r>
            <a:r>
              <a:rPr sz="2400" spc="-2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22.03.2021)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990" y="5544637"/>
            <a:ext cx="9315450" cy="877569"/>
          </a:xfrm>
          <a:prstGeom prst="rect">
            <a:avLst/>
          </a:prstGeom>
          <a:ln w="14855">
            <a:solidFill>
              <a:srgbClr val="C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261870" marR="2141220" indent="-99695">
              <a:lnSpc>
                <a:spcPts val="3140"/>
              </a:lnSpc>
              <a:spcBef>
                <a:spcPts val="600"/>
              </a:spcBef>
            </a:pPr>
            <a:r>
              <a:rPr sz="2650" b="1" spc="-25" dirty="0">
                <a:solidFill>
                  <a:srgbClr val="C00000"/>
                </a:solidFill>
                <a:latin typeface="Arial"/>
                <a:cs typeface="Arial"/>
              </a:rPr>
              <a:t>МЕДАЛЬ </a:t>
            </a:r>
            <a:r>
              <a:rPr sz="2650" b="1" spc="-15" dirty="0">
                <a:solidFill>
                  <a:srgbClr val="C00000"/>
                </a:solidFill>
                <a:latin typeface="Arial"/>
                <a:cs typeface="Arial"/>
              </a:rPr>
              <a:t>ВЫДАЕТСЯ </a:t>
            </a:r>
            <a:r>
              <a:rPr sz="2650" b="1" spc="-25" dirty="0">
                <a:solidFill>
                  <a:srgbClr val="C00000"/>
                </a:solidFill>
                <a:latin typeface="Arial"/>
                <a:cs typeface="Arial"/>
              </a:rPr>
              <a:t>ВМЕСТЕ </a:t>
            </a:r>
            <a:r>
              <a:rPr sz="2650" b="1" spc="-7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36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650" b="1" spc="55" dirty="0">
                <a:solidFill>
                  <a:srgbClr val="C00000"/>
                </a:solidFill>
                <a:latin typeface="Arial"/>
                <a:cs typeface="Arial"/>
              </a:rPr>
              <a:t>ТТ</a:t>
            </a:r>
            <a:r>
              <a:rPr sz="2650" b="1" spc="-2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2650" b="1" spc="-13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34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650" b="1" spc="-36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650" b="1" spc="-75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650" b="1" spc="-2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2650" b="1" spc="-2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650" b="1" spc="-75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650" b="1" spc="-5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2650" b="1" spc="-10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650" b="1" dirty="0">
                <a:solidFill>
                  <a:srgbClr val="C00000"/>
                </a:solidFill>
                <a:latin typeface="Arial"/>
                <a:cs typeface="Arial"/>
              </a:rPr>
              <a:t>Ч</a:t>
            </a:r>
            <a:r>
              <a:rPr sz="2650" b="1" spc="-10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650" b="1" spc="-25" dirty="0">
                <a:solidFill>
                  <a:srgbClr val="C00000"/>
                </a:solidFill>
                <a:latin typeface="Arial"/>
                <a:cs typeface="Arial"/>
              </a:rPr>
              <a:t>ЕМ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11" y="3318642"/>
            <a:ext cx="1611783" cy="16117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35587" y="7161217"/>
            <a:ext cx="6668770" cy="114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5" dirty="0">
                <a:solidFill>
                  <a:srgbClr val="393838"/>
                </a:solidFill>
                <a:latin typeface="Microsoft Sans Serif"/>
                <a:cs typeface="Microsoft Sans Serif"/>
              </a:rPr>
              <a:t>Приказ</a:t>
            </a:r>
            <a:r>
              <a:rPr sz="2400" spc="9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393838"/>
                </a:solidFill>
                <a:latin typeface="Microsoft Sans Serif"/>
                <a:cs typeface="Microsoft Sans Serif"/>
              </a:rPr>
              <a:t>об</a:t>
            </a:r>
            <a:r>
              <a:rPr sz="2400" spc="6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393838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2400" spc="9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Порядка</a:t>
            </a:r>
            <a:r>
              <a:rPr sz="2400" spc="9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заполнения,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у</a:t>
            </a:r>
            <a:r>
              <a:rPr sz="2450" spc="-40" dirty="0">
                <a:solidFill>
                  <a:srgbClr val="393838"/>
                </a:solidFill>
                <a:latin typeface="Microsoft Sans Serif"/>
                <a:cs typeface="Microsoft Sans Serif"/>
              </a:rPr>
              <a:t>ч</a:t>
            </a:r>
            <a:r>
              <a:rPr sz="2450" spc="-90" dirty="0">
                <a:solidFill>
                  <a:srgbClr val="393838"/>
                </a:solidFill>
                <a:latin typeface="Microsoft Sans Serif"/>
                <a:cs typeface="Microsoft Sans Serif"/>
              </a:rPr>
              <a:t>е</a:t>
            </a:r>
            <a:r>
              <a:rPr sz="2450" spc="-35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а</a:t>
            </a:r>
            <a:r>
              <a:rPr sz="245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и</a:t>
            </a:r>
            <a:r>
              <a:rPr sz="2450" spc="-9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в</a:t>
            </a:r>
            <a:r>
              <a:rPr sz="245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ы</a:t>
            </a:r>
            <a:r>
              <a:rPr sz="2450" spc="5" dirty="0">
                <a:solidFill>
                  <a:srgbClr val="393838"/>
                </a:solidFill>
                <a:latin typeface="Microsoft Sans Serif"/>
                <a:cs typeface="Microsoft Sans Serif"/>
              </a:rPr>
              <a:t>д</a:t>
            </a:r>
            <a:r>
              <a:rPr sz="2450" spc="-35" dirty="0">
                <a:solidFill>
                  <a:srgbClr val="393838"/>
                </a:solidFill>
                <a:latin typeface="Microsoft Sans Serif"/>
                <a:cs typeface="Microsoft Sans Serif"/>
              </a:rPr>
              <a:t>а</a:t>
            </a:r>
            <a:r>
              <a:rPr sz="245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чи</a:t>
            </a:r>
            <a:r>
              <a:rPr sz="245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а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spc="-25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dirty="0">
                <a:solidFill>
                  <a:srgbClr val="393838"/>
                </a:solidFill>
                <a:latin typeface="Microsoft Sans Serif"/>
                <a:cs typeface="Microsoft Sans Serif"/>
              </a:rPr>
              <a:t>ес</a:t>
            </a:r>
            <a:r>
              <a:rPr sz="2450" spc="-25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а</a:t>
            </a:r>
            <a:r>
              <a:rPr sz="2450" spc="-25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dirty="0">
                <a:solidFill>
                  <a:srgbClr val="393838"/>
                </a:solidFill>
                <a:latin typeface="Microsoft Sans Serif"/>
                <a:cs typeface="Microsoft Sans Serif"/>
              </a:rPr>
              <a:t>о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в</a:t>
            </a:r>
            <a:r>
              <a:rPr sz="2450" spc="7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90" dirty="0">
                <a:solidFill>
                  <a:srgbClr val="393838"/>
                </a:solidFill>
                <a:latin typeface="Microsoft Sans Serif"/>
                <a:cs typeface="Microsoft Sans Serif"/>
              </a:rPr>
              <a:t>о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т</a:t>
            </a:r>
            <a:r>
              <a:rPr sz="2450" spc="-12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05</a:t>
            </a:r>
            <a:r>
              <a:rPr sz="2450" spc="-20" dirty="0">
                <a:solidFill>
                  <a:srgbClr val="393838"/>
                </a:solidFill>
                <a:latin typeface="Microsoft Sans Serif"/>
                <a:cs typeface="Microsoft Sans Serif"/>
              </a:rPr>
              <a:t>.</a:t>
            </a:r>
            <a:r>
              <a:rPr sz="245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10</a:t>
            </a:r>
            <a:r>
              <a:rPr sz="2450" spc="-20" dirty="0">
                <a:solidFill>
                  <a:srgbClr val="393838"/>
                </a:solidFill>
                <a:latin typeface="Microsoft Sans Serif"/>
                <a:cs typeface="Microsoft Sans Serif"/>
              </a:rPr>
              <a:t>.</a:t>
            </a:r>
            <a:r>
              <a:rPr sz="245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202</a:t>
            </a:r>
            <a:r>
              <a:rPr sz="2450" spc="10" dirty="0">
                <a:solidFill>
                  <a:srgbClr val="393838"/>
                </a:solidFill>
                <a:latin typeface="Microsoft Sans Serif"/>
                <a:cs typeface="Microsoft Sans Serif"/>
              </a:rPr>
              <a:t>0</a:t>
            </a:r>
            <a:endParaRPr sz="2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400" spc="170" dirty="0">
                <a:solidFill>
                  <a:srgbClr val="393838"/>
                </a:solidFill>
                <a:latin typeface="Microsoft Sans Serif"/>
                <a:cs typeface="Microsoft Sans Serif"/>
              </a:rPr>
              <a:t>№</a:t>
            </a:r>
            <a:r>
              <a:rPr sz="2400" spc="-14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393838"/>
                </a:solidFill>
                <a:latin typeface="Microsoft Sans Serif"/>
                <a:cs typeface="Microsoft Sans Serif"/>
              </a:rPr>
              <a:t>546</a:t>
            </a:r>
            <a:r>
              <a:rPr sz="2400" spc="8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(с</a:t>
            </a:r>
            <a:r>
              <a:rPr sz="2400" spc="-10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393838"/>
                </a:solidFill>
                <a:latin typeface="Microsoft Sans Serif"/>
                <a:cs typeface="Microsoft Sans Serif"/>
              </a:rPr>
              <a:t>изм.</a:t>
            </a:r>
            <a:r>
              <a:rPr sz="2400" spc="4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393838"/>
                </a:solidFill>
                <a:latin typeface="Microsoft Sans Serif"/>
                <a:cs typeface="Microsoft Sans Serif"/>
              </a:rPr>
              <a:t>от</a:t>
            </a:r>
            <a:r>
              <a:rPr sz="2400" spc="-2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22.02.2023)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580" y="6968373"/>
            <a:ext cx="1328441" cy="1329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389195" y="1540865"/>
            <a:ext cx="14992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К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Р</a:t>
            </a:r>
            <a:r>
              <a:rPr sz="1900" spc="-20" dirty="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Т</a:t>
            </a:r>
            <a:r>
              <a:rPr sz="1900" spc="20" dirty="0">
                <a:solidFill>
                  <a:srgbClr val="C00000"/>
                </a:solidFill>
                <a:latin typeface="Arial Black"/>
                <a:cs typeface="Arial Black"/>
              </a:rPr>
              <a:t>Е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Р</a:t>
            </a:r>
            <a:r>
              <a:rPr sz="1900" spc="-20" dirty="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54973" y="1595553"/>
            <a:ext cx="8631555" cy="1397000"/>
            <a:chOff x="10554973" y="1595553"/>
            <a:chExt cx="8631555" cy="1397000"/>
          </a:xfrm>
        </p:grpSpPr>
        <p:sp>
          <p:nvSpPr>
            <p:cNvPr id="10" name="object 10"/>
            <p:cNvSpPr/>
            <p:nvPr/>
          </p:nvSpPr>
          <p:spPr>
            <a:xfrm>
              <a:off x="10562401" y="1907585"/>
              <a:ext cx="8616315" cy="1077595"/>
            </a:xfrm>
            <a:custGeom>
              <a:avLst/>
              <a:gdLst/>
              <a:ahLst/>
              <a:cxnLst/>
              <a:rect l="l" t="t" r="r" b="b"/>
              <a:pathLst>
                <a:path w="8616315" h="1077595">
                  <a:moveTo>
                    <a:pt x="0" y="1077035"/>
                  </a:moveTo>
                  <a:lnTo>
                    <a:pt x="8616072" y="1077035"/>
                  </a:lnTo>
                  <a:lnTo>
                    <a:pt x="8616072" y="0"/>
                  </a:lnTo>
                  <a:lnTo>
                    <a:pt x="0" y="0"/>
                  </a:lnTo>
                  <a:lnTo>
                    <a:pt x="0" y="1077035"/>
                  </a:lnTo>
                  <a:close/>
                </a:path>
              </a:pathLst>
            </a:custGeom>
            <a:ln w="1485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16929" y="1595553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315592" y="0"/>
                  </a:moveTo>
                  <a:lnTo>
                    <a:pt x="243238" y="8376"/>
                  </a:lnTo>
                  <a:lnTo>
                    <a:pt x="176853" y="32145"/>
                  </a:lnTo>
                  <a:lnTo>
                    <a:pt x="118216" y="69421"/>
                  </a:lnTo>
                  <a:lnTo>
                    <a:pt x="69317" y="118321"/>
                  </a:lnTo>
                  <a:lnTo>
                    <a:pt x="32040" y="176957"/>
                  </a:lnTo>
                  <a:lnTo>
                    <a:pt x="8271" y="243343"/>
                  </a:lnTo>
                  <a:lnTo>
                    <a:pt x="0" y="315801"/>
                  </a:lnTo>
                  <a:lnTo>
                    <a:pt x="8271" y="388155"/>
                  </a:lnTo>
                  <a:lnTo>
                    <a:pt x="32040" y="454541"/>
                  </a:lnTo>
                  <a:lnTo>
                    <a:pt x="69317" y="513178"/>
                  </a:lnTo>
                  <a:lnTo>
                    <a:pt x="118216" y="562077"/>
                  </a:lnTo>
                  <a:lnTo>
                    <a:pt x="176853" y="599353"/>
                  </a:lnTo>
                  <a:lnTo>
                    <a:pt x="243238" y="623122"/>
                  </a:lnTo>
                  <a:lnTo>
                    <a:pt x="315592" y="631394"/>
                  </a:lnTo>
                  <a:lnTo>
                    <a:pt x="388051" y="623122"/>
                  </a:lnTo>
                  <a:lnTo>
                    <a:pt x="454436" y="599353"/>
                  </a:lnTo>
                  <a:lnTo>
                    <a:pt x="513073" y="562077"/>
                  </a:lnTo>
                  <a:lnTo>
                    <a:pt x="561972" y="513178"/>
                  </a:lnTo>
                  <a:lnTo>
                    <a:pt x="599248" y="454541"/>
                  </a:lnTo>
                  <a:lnTo>
                    <a:pt x="623017" y="388155"/>
                  </a:lnTo>
                  <a:lnTo>
                    <a:pt x="631394" y="315801"/>
                  </a:lnTo>
                  <a:lnTo>
                    <a:pt x="623017" y="243343"/>
                  </a:lnTo>
                  <a:lnTo>
                    <a:pt x="599248" y="176957"/>
                  </a:lnTo>
                  <a:lnTo>
                    <a:pt x="561972" y="118321"/>
                  </a:lnTo>
                  <a:lnTo>
                    <a:pt x="513073" y="69421"/>
                  </a:lnTo>
                  <a:lnTo>
                    <a:pt x="454436" y="32145"/>
                  </a:lnTo>
                  <a:lnTo>
                    <a:pt x="388051" y="8376"/>
                  </a:lnTo>
                  <a:lnTo>
                    <a:pt x="31559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35669" y="1744240"/>
              <a:ext cx="398312" cy="39349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554780" y="3051425"/>
            <a:ext cx="8631555" cy="1901825"/>
            <a:chOff x="10554780" y="3051425"/>
            <a:chExt cx="8631555" cy="1901825"/>
          </a:xfrm>
        </p:grpSpPr>
        <p:sp>
          <p:nvSpPr>
            <p:cNvPr id="14" name="object 14"/>
            <p:cNvSpPr/>
            <p:nvPr/>
          </p:nvSpPr>
          <p:spPr>
            <a:xfrm>
              <a:off x="10562400" y="3363562"/>
              <a:ext cx="8616315" cy="1582420"/>
            </a:xfrm>
            <a:custGeom>
              <a:avLst/>
              <a:gdLst/>
              <a:ahLst/>
              <a:cxnLst/>
              <a:rect l="l" t="t" r="r" b="b"/>
              <a:pathLst>
                <a:path w="8616315" h="1582420">
                  <a:moveTo>
                    <a:pt x="0" y="1582046"/>
                  </a:moveTo>
                  <a:lnTo>
                    <a:pt x="8616072" y="1582046"/>
                  </a:lnTo>
                  <a:lnTo>
                    <a:pt x="8616072" y="0"/>
                  </a:lnTo>
                  <a:lnTo>
                    <a:pt x="0" y="0"/>
                  </a:lnTo>
                  <a:lnTo>
                    <a:pt x="0" y="1582046"/>
                  </a:lnTo>
                  <a:close/>
                </a:path>
              </a:pathLst>
            </a:custGeom>
            <a:ln w="1485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316928" y="3051425"/>
              <a:ext cx="631825" cy="638810"/>
            </a:xfrm>
            <a:custGeom>
              <a:avLst/>
              <a:gdLst/>
              <a:ahLst/>
              <a:cxnLst/>
              <a:rect l="l" t="t" r="r" b="b"/>
              <a:pathLst>
                <a:path w="631825" h="638810">
                  <a:moveTo>
                    <a:pt x="315592" y="0"/>
                  </a:moveTo>
                  <a:lnTo>
                    <a:pt x="243238" y="8481"/>
                  </a:lnTo>
                  <a:lnTo>
                    <a:pt x="176853" y="32459"/>
                  </a:lnTo>
                  <a:lnTo>
                    <a:pt x="118216" y="70154"/>
                  </a:lnTo>
                  <a:lnTo>
                    <a:pt x="69317" y="119682"/>
                  </a:lnTo>
                  <a:lnTo>
                    <a:pt x="32040" y="178947"/>
                  </a:lnTo>
                  <a:lnTo>
                    <a:pt x="8271" y="246170"/>
                  </a:lnTo>
                  <a:lnTo>
                    <a:pt x="0" y="319362"/>
                  </a:lnTo>
                  <a:lnTo>
                    <a:pt x="8271" y="392658"/>
                  </a:lnTo>
                  <a:lnTo>
                    <a:pt x="32040" y="459881"/>
                  </a:lnTo>
                  <a:lnTo>
                    <a:pt x="69317" y="519146"/>
                  </a:lnTo>
                  <a:lnTo>
                    <a:pt x="118216" y="568673"/>
                  </a:lnTo>
                  <a:lnTo>
                    <a:pt x="176853" y="606264"/>
                  </a:lnTo>
                  <a:lnTo>
                    <a:pt x="243238" y="630347"/>
                  </a:lnTo>
                  <a:lnTo>
                    <a:pt x="315592" y="638724"/>
                  </a:lnTo>
                  <a:lnTo>
                    <a:pt x="388051" y="630347"/>
                  </a:lnTo>
                  <a:lnTo>
                    <a:pt x="454436" y="606264"/>
                  </a:lnTo>
                  <a:lnTo>
                    <a:pt x="513073" y="568673"/>
                  </a:lnTo>
                  <a:lnTo>
                    <a:pt x="561972" y="519146"/>
                  </a:lnTo>
                  <a:lnTo>
                    <a:pt x="599248" y="459881"/>
                  </a:lnTo>
                  <a:lnTo>
                    <a:pt x="623017" y="392658"/>
                  </a:lnTo>
                  <a:lnTo>
                    <a:pt x="631394" y="319362"/>
                  </a:lnTo>
                  <a:lnTo>
                    <a:pt x="623017" y="246170"/>
                  </a:lnTo>
                  <a:lnTo>
                    <a:pt x="599248" y="178947"/>
                  </a:lnTo>
                  <a:lnTo>
                    <a:pt x="561972" y="119682"/>
                  </a:lnTo>
                  <a:lnTo>
                    <a:pt x="513073" y="70154"/>
                  </a:lnTo>
                  <a:lnTo>
                    <a:pt x="454436" y="32459"/>
                  </a:lnTo>
                  <a:lnTo>
                    <a:pt x="388051" y="8481"/>
                  </a:lnTo>
                  <a:lnTo>
                    <a:pt x="31559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91792" y="3311522"/>
              <a:ext cx="259604" cy="2301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428335" y="3141477"/>
              <a:ext cx="379095" cy="459740"/>
            </a:xfrm>
            <a:custGeom>
              <a:avLst/>
              <a:gdLst/>
              <a:ahLst/>
              <a:cxnLst/>
              <a:rect l="l" t="t" r="r" b="b"/>
              <a:pathLst>
                <a:path w="379094" h="459739">
                  <a:moveTo>
                    <a:pt x="321449" y="65747"/>
                  </a:moveTo>
                  <a:lnTo>
                    <a:pt x="64922" y="65747"/>
                  </a:lnTo>
                  <a:lnTo>
                    <a:pt x="64922" y="89877"/>
                  </a:lnTo>
                  <a:lnTo>
                    <a:pt x="69100" y="89877"/>
                  </a:lnTo>
                  <a:lnTo>
                    <a:pt x="69100" y="97497"/>
                  </a:lnTo>
                  <a:lnTo>
                    <a:pt x="318439" y="97497"/>
                  </a:lnTo>
                  <a:lnTo>
                    <a:pt x="318439" y="89877"/>
                  </a:lnTo>
                  <a:lnTo>
                    <a:pt x="321449" y="89877"/>
                  </a:lnTo>
                  <a:lnTo>
                    <a:pt x="321449" y="65747"/>
                  </a:lnTo>
                  <a:close/>
                </a:path>
                <a:path w="379094" h="459739">
                  <a:moveTo>
                    <a:pt x="378841" y="50888"/>
                  </a:moveTo>
                  <a:lnTo>
                    <a:pt x="377786" y="41262"/>
                  </a:lnTo>
                  <a:lnTo>
                    <a:pt x="371297" y="33934"/>
                  </a:lnTo>
                  <a:lnTo>
                    <a:pt x="318109" y="33934"/>
                  </a:lnTo>
                  <a:lnTo>
                    <a:pt x="312140" y="21361"/>
                  </a:lnTo>
                  <a:lnTo>
                    <a:pt x="302920" y="11315"/>
                  </a:lnTo>
                  <a:lnTo>
                    <a:pt x="291299" y="4711"/>
                  </a:lnTo>
                  <a:lnTo>
                    <a:pt x="278104" y="2311"/>
                  </a:lnTo>
                  <a:lnTo>
                    <a:pt x="232664" y="2311"/>
                  </a:lnTo>
                  <a:lnTo>
                    <a:pt x="231609" y="0"/>
                  </a:lnTo>
                  <a:lnTo>
                    <a:pt x="200202" y="0"/>
                  </a:lnTo>
                  <a:lnTo>
                    <a:pt x="205651" y="8382"/>
                  </a:lnTo>
                  <a:lnTo>
                    <a:pt x="207746" y="16967"/>
                  </a:lnTo>
                  <a:lnTo>
                    <a:pt x="207746" y="26593"/>
                  </a:lnTo>
                  <a:lnTo>
                    <a:pt x="214236" y="32677"/>
                  </a:lnTo>
                  <a:lnTo>
                    <a:pt x="286689" y="32677"/>
                  </a:lnTo>
                  <a:lnTo>
                    <a:pt x="292138" y="40005"/>
                  </a:lnTo>
                  <a:lnTo>
                    <a:pt x="294436" y="48374"/>
                  </a:lnTo>
                  <a:lnTo>
                    <a:pt x="294436" y="65341"/>
                  </a:lnTo>
                  <a:lnTo>
                    <a:pt x="349516" y="65341"/>
                  </a:lnTo>
                  <a:lnTo>
                    <a:pt x="349516" y="426796"/>
                  </a:lnTo>
                  <a:lnTo>
                    <a:pt x="27012" y="426796"/>
                  </a:lnTo>
                  <a:lnTo>
                    <a:pt x="27012" y="65341"/>
                  </a:lnTo>
                  <a:lnTo>
                    <a:pt x="95288" y="65341"/>
                  </a:lnTo>
                  <a:lnTo>
                    <a:pt x="95288" y="50888"/>
                  </a:lnTo>
                  <a:lnTo>
                    <a:pt x="94234" y="50888"/>
                  </a:lnTo>
                  <a:lnTo>
                    <a:pt x="94234" y="41262"/>
                  </a:lnTo>
                  <a:lnTo>
                    <a:pt x="100723" y="35179"/>
                  </a:lnTo>
                  <a:lnTo>
                    <a:pt x="107226" y="33934"/>
                  </a:lnTo>
                  <a:lnTo>
                    <a:pt x="5448" y="33934"/>
                  </a:lnTo>
                  <a:lnTo>
                    <a:pt x="0" y="41262"/>
                  </a:lnTo>
                  <a:lnTo>
                    <a:pt x="0" y="452348"/>
                  </a:lnTo>
                  <a:lnTo>
                    <a:pt x="7543" y="459676"/>
                  </a:lnTo>
                  <a:lnTo>
                    <a:pt x="372338" y="459676"/>
                  </a:lnTo>
                  <a:lnTo>
                    <a:pt x="378841" y="452348"/>
                  </a:lnTo>
                  <a:lnTo>
                    <a:pt x="378841" y="426796"/>
                  </a:lnTo>
                  <a:lnTo>
                    <a:pt x="378841" y="50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96608" y="3110900"/>
              <a:ext cx="163345" cy="645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0800060" y="2194248"/>
            <a:ext cx="6829425" cy="82676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140"/>
              </a:lnSpc>
              <a:spcBef>
                <a:spcPts val="225"/>
              </a:spcBef>
            </a:pPr>
            <a:r>
              <a:rPr sz="2650" b="1" spc="-55" dirty="0">
                <a:solidFill>
                  <a:srgbClr val="9F090D"/>
                </a:solidFill>
                <a:latin typeface="Arial"/>
                <a:cs typeface="Arial"/>
              </a:rPr>
              <a:t>завершившим</a:t>
            </a:r>
            <a:r>
              <a:rPr sz="2650" b="1" spc="19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освоение</a:t>
            </a:r>
            <a:r>
              <a:rPr sz="2650" b="1" spc="3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2650" spc="-69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программ</a:t>
            </a:r>
            <a:r>
              <a:rPr sz="26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среднего</a:t>
            </a:r>
            <a:r>
              <a:rPr sz="2650" spc="-8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общего</a:t>
            </a:r>
            <a:r>
              <a:rPr sz="26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образования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12101" y="3507569"/>
            <a:ext cx="7535545" cy="1223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90"/>
              </a:spcBef>
            </a:pPr>
            <a:r>
              <a:rPr sz="26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имеющим</a:t>
            </a:r>
            <a:r>
              <a:rPr sz="26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итоговые</a:t>
            </a:r>
            <a:r>
              <a:rPr sz="2650" spc="6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оценки</a:t>
            </a:r>
            <a:r>
              <a:rPr sz="2650" spc="-9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успеваемости</a:t>
            </a: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ts val="3130"/>
              </a:lnSpc>
            </a:pPr>
            <a:r>
              <a:rPr sz="2650" b="1" spc="-55" dirty="0">
                <a:solidFill>
                  <a:srgbClr val="9F090D"/>
                </a:solidFill>
                <a:latin typeface="Arial"/>
                <a:cs typeface="Arial"/>
              </a:rPr>
              <a:t>«отлично»</a:t>
            </a:r>
            <a:r>
              <a:rPr sz="2650" b="1" spc="7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9F090D"/>
                </a:solidFill>
                <a:latin typeface="Arial"/>
                <a:cs typeface="Arial"/>
              </a:rPr>
              <a:t>по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70" dirty="0">
                <a:solidFill>
                  <a:srgbClr val="9F090D"/>
                </a:solidFill>
                <a:latin typeface="Arial"/>
                <a:cs typeface="Arial"/>
              </a:rPr>
              <a:t>всем</a:t>
            </a:r>
            <a:r>
              <a:rPr sz="2650" b="1" spc="-8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учебным</a:t>
            </a:r>
            <a:r>
              <a:rPr sz="2650" b="1" spc="8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9F090D"/>
                </a:solidFill>
                <a:latin typeface="Arial"/>
                <a:cs typeface="Arial"/>
              </a:rPr>
              <a:t>предметам</a:t>
            </a:r>
            <a:r>
              <a:rPr sz="2650" spc="-45" dirty="0">
                <a:solidFill>
                  <a:srgbClr val="9F090D"/>
                </a:solidFill>
                <a:latin typeface="Microsoft Sans Serif"/>
                <a:cs typeface="Microsoft Sans Serif"/>
              </a:rPr>
              <a:t>,</a:t>
            </a: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ts val="3155"/>
              </a:lnSpc>
            </a:pPr>
            <a:r>
              <a:rPr sz="26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изучавшимся</a:t>
            </a:r>
            <a:r>
              <a:rPr sz="2650" spc="1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2650" spc="-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650" spc="-1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z="26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учебным</a:t>
            </a:r>
            <a:r>
              <a:rPr sz="2650" spc="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планом</a:t>
            </a:r>
            <a:endParaRPr sz="265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540523" y="4739332"/>
            <a:ext cx="8631555" cy="5661660"/>
            <a:chOff x="10540523" y="4739332"/>
            <a:chExt cx="8631555" cy="5661660"/>
          </a:xfrm>
        </p:grpSpPr>
        <p:sp>
          <p:nvSpPr>
            <p:cNvPr id="22" name="object 22"/>
            <p:cNvSpPr/>
            <p:nvPr/>
          </p:nvSpPr>
          <p:spPr>
            <a:xfrm>
              <a:off x="10547950" y="5133100"/>
              <a:ext cx="8616315" cy="5260975"/>
            </a:xfrm>
            <a:custGeom>
              <a:avLst/>
              <a:gdLst/>
              <a:ahLst/>
              <a:cxnLst/>
              <a:rect l="l" t="t" r="r" b="b"/>
              <a:pathLst>
                <a:path w="8616315" h="5260975">
                  <a:moveTo>
                    <a:pt x="0" y="5260468"/>
                  </a:moveTo>
                  <a:lnTo>
                    <a:pt x="8616072" y="5260468"/>
                  </a:lnTo>
                  <a:lnTo>
                    <a:pt x="8616072" y="0"/>
                  </a:lnTo>
                  <a:lnTo>
                    <a:pt x="0" y="0"/>
                  </a:lnTo>
                  <a:lnTo>
                    <a:pt x="0" y="5260468"/>
                  </a:lnTo>
                  <a:close/>
                </a:path>
              </a:pathLst>
            </a:custGeom>
            <a:ln w="1485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302478" y="4739332"/>
              <a:ext cx="631825" cy="797560"/>
            </a:xfrm>
            <a:custGeom>
              <a:avLst/>
              <a:gdLst/>
              <a:ahLst/>
              <a:cxnLst/>
              <a:rect l="l" t="t" r="r" b="b"/>
              <a:pathLst>
                <a:path w="631825" h="797560">
                  <a:moveTo>
                    <a:pt x="315592" y="0"/>
                  </a:moveTo>
                  <a:lnTo>
                    <a:pt x="243238" y="10470"/>
                  </a:lnTo>
                  <a:lnTo>
                    <a:pt x="176748" y="40417"/>
                  </a:lnTo>
                  <a:lnTo>
                    <a:pt x="118216" y="87536"/>
                  </a:lnTo>
                  <a:lnTo>
                    <a:pt x="69317" y="149314"/>
                  </a:lnTo>
                  <a:lnTo>
                    <a:pt x="32040" y="223239"/>
                  </a:lnTo>
                  <a:lnTo>
                    <a:pt x="8271" y="307215"/>
                  </a:lnTo>
                  <a:lnTo>
                    <a:pt x="0" y="398626"/>
                  </a:lnTo>
                  <a:lnTo>
                    <a:pt x="8271" y="489932"/>
                  </a:lnTo>
                  <a:lnTo>
                    <a:pt x="32040" y="573804"/>
                  </a:lnTo>
                  <a:lnTo>
                    <a:pt x="69317" y="647833"/>
                  </a:lnTo>
                  <a:lnTo>
                    <a:pt x="118216" y="709507"/>
                  </a:lnTo>
                  <a:lnTo>
                    <a:pt x="176748" y="756521"/>
                  </a:lnTo>
                  <a:lnTo>
                    <a:pt x="243238" y="786468"/>
                  </a:lnTo>
                  <a:lnTo>
                    <a:pt x="315592" y="797043"/>
                  </a:lnTo>
                  <a:lnTo>
                    <a:pt x="387946" y="786468"/>
                  </a:lnTo>
                  <a:lnTo>
                    <a:pt x="454436" y="756521"/>
                  </a:lnTo>
                  <a:lnTo>
                    <a:pt x="513073" y="709507"/>
                  </a:lnTo>
                  <a:lnTo>
                    <a:pt x="561972" y="647833"/>
                  </a:lnTo>
                  <a:lnTo>
                    <a:pt x="599248" y="573804"/>
                  </a:lnTo>
                  <a:lnTo>
                    <a:pt x="623017" y="489932"/>
                  </a:lnTo>
                  <a:lnTo>
                    <a:pt x="631394" y="398626"/>
                  </a:lnTo>
                  <a:lnTo>
                    <a:pt x="623017" y="307215"/>
                  </a:lnTo>
                  <a:lnTo>
                    <a:pt x="599248" y="223239"/>
                  </a:lnTo>
                  <a:lnTo>
                    <a:pt x="561972" y="149314"/>
                  </a:lnTo>
                  <a:lnTo>
                    <a:pt x="513073" y="87536"/>
                  </a:lnTo>
                  <a:lnTo>
                    <a:pt x="454436" y="40417"/>
                  </a:lnTo>
                  <a:lnTo>
                    <a:pt x="387946" y="10470"/>
                  </a:lnTo>
                  <a:lnTo>
                    <a:pt x="31559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28758" y="4908248"/>
              <a:ext cx="378836" cy="48750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812101" y="5187769"/>
            <a:ext cx="7295515" cy="830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195"/>
              </a:spcBef>
            </a:pP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получившим</a:t>
            </a:r>
            <a:r>
              <a:rPr sz="2650" b="1" spc="11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333333"/>
                </a:solidFill>
                <a:latin typeface="Tahoma"/>
                <a:cs typeface="Tahoma"/>
              </a:rPr>
              <a:t>удовлетворительные</a:t>
            </a:r>
            <a:r>
              <a:rPr sz="2650" spc="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45" dirty="0">
                <a:solidFill>
                  <a:srgbClr val="333333"/>
                </a:solidFill>
                <a:latin typeface="Tahoma"/>
                <a:cs typeface="Tahoma"/>
              </a:rPr>
              <a:t>результаты </a:t>
            </a:r>
            <a:r>
              <a:rPr sz="2650" spc="-8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Tahoma"/>
                <a:cs typeface="Tahoma"/>
              </a:rPr>
              <a:t>при</a:t>
            </a:r>
            <a:r>
              <a:rPr sz="2650" spc="-1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45" dirty="0">
                <a:solidFill>
                  <a:srgbClr val="333333"/>
                </a:solidFill>
                <a:latin typeface="Tahoma"/>
                <a:cs typeface="Tahoma"/>
              </a:rPr>
              <a:t>прохождении</a:t>
            </a:r>
            <a:r>
              <a:rPr sz="2650" spc="8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60" dirty="0">
                <a:solidFill>
                  <a:srgbClr val="333333"/>
                </a:solidFill>
                <a:latin typeface="Tahoma"/>
                <a:cs typeface="Tahoma"/>
              </a:rPr>
              <a:t>ГИА</a:t>
            </a:r>
            <a:r>
              <a:rPr sz="2650" spc="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333333"/>
                </a:solidFill>
                <a:latin typeface="Tahoma"/>
                <a:cs typeface="Tahoma"/>
              </a:rPr>
              <a:t>и</a:t>
            </a:r>
            <a:r>
              <a:rPr sz="265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набравшим</a:t>
            </a:r>
            <a:r>
              <a:rPr sz="2650" spc="-50" dirty="0">
                <a:solidFill>
                  <a:srgbClr val="9F090D"/>
                </a:solidFill>
                <a:latin typeface="Tahoma"/>
                <a:cs typeface="Tahoma"/>
              </a:rPr>
              <a:t>: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68333" y="6023765"/>
            <a:ext cx="7735570" cy="3575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1330" indent="-469265">
              <a:lnSpc>
                <a:spcPct val="100000"/>
              </a:lnSpc>
              <a:spcBef>
                <a:spcPts val="125"/>
              </a:spcBef>
              <a:buFont typeface="Tahoma"/>
              <a:buChar char="•"/>
              <a:tabLst>
                <a:tab pos="480695" algn="l"/>
                <a:tab pos="481965" algn="l"/>
                <a:tab pos="4495800" algn="l"/>
              </a:tabLst>
            </a:pP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sz="2200" b="1" spc="7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40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sz="2200" b="1" spc="12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sz="2200" b="1" spc="8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4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z="2200" spc="1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333333"/>
                </a:solidFill>
                <a:latin typeface="Tahoma"/>
                <a:cs typeface="Tahoma"/>
              </a:rPr>
              <a:t>ЕГЭ	</a:t>
            </a:r>
            <a:r>
              <a:rPr sz="2200" spc="2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1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333333"/>
                </a:solidFill>
                <a:latin typeface="Tahoma"/>
                <a:cs typeface="Tahoma"/>
              </a:rPr>
              <a:t>русскому</a:t>
            </a:r>
            <a:r>
              <a:rPr sz="2200" spc="1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Tahoma"/>
                <a:cs typeface="Tahoma"/>
              </a:rPr>
              <a:t>языку,</a:t>
            </a:r>
            <a:endParaRPr sz="2200">
              <a:latin typeface="Tahoma"/>
              <a:cs typeface="Tahoma"/>
            </a:endParaRPr>
          </a:p>
          <a:p>
            <a:pPr marL="481330" marR="688340">
              <a:lnSpc>
                <a:spcPts val="2780"/>
              </a:lnSpc>
              <a:spcBef>
                <a:spcPts val="105"/>
              </a:spcBef>
            </a:pPr>
            <a:r>
              <a:rPr sz="2200" b="1" dirty="0">
                <a:solidFill>
                  <a:srgbClr val="9F090D"/>
                </a:solidFill>
                <a:latin typeface="Tahoma"/>
                <a:cs typeface="Tahoma"/>
              </a:rPr>
              <a:t>не </a:t>
            </a:r>
            <a:r>
              <a:rPr sz="2200" b="1" spc="-10" dirty="0">
                <a:solidFill>
                  <a:srgbClr val="9F090D"/>
                </a:solidFill>
                <a:latin typeface="Tahoma"/>
                <a:cs typeface="Tahoma"/>
              </a:rPr>
              <a:t>менее </a:t>
            </a:r>
            <a:r>
              <a:rPr sz="2200" b="1" spc="-5" dirty="0">
                <a:solidFill>
                  <a:srgbClr val="9F090D"/>
                </a:solidFill>
                <a:latin typeface="Tahoma"/>
                <a:cs typeface="Tahoma"/>
              </a:rPr>
              <a:t>70 </a:t>
            </a:r>
            <a:r>
              <a:rPr sz="2200" b="1" spc="-15" dirty="0">
                <a:solidFill>
                  <a:srgbClr val="9F090D"/>
                </a:solidFill>
                <a:latin typeface="Tahoma"/>
                <a:cs typeface="Tahoma"/>
              </a:rPr>
              <a:t>баллов </a:t>
            </a:r>
            <a:r>
              <a:rPr sz="2200" spc="-5" dirty="0">
                <a:solidFill>
                  <a:srgbClr val="333333"/>
                </a:solidFill>
                <a:latin typeface="Tahoma"/>
                <a:cs typeface="Tahoma"/>
              </a:rPr>
              <a:t>по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одному 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из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сдаваемых </a:t>
            </a:r>
            <a:r>
              <a:rPr sz="2200" spc="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предметов</a:t>
            </a:r>
            <a:r>
              <a:rPr sz="2200" spc="1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7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z="2200" spc="1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sz="2200" spc="2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математике </a:t>
            </a:r>
            <a:r>
              <a:rPr sz="2200" spc="-6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333333"/>
                </a:solidFill>
                <a:latin typeface="Tahoma"/>
                <a:cs typeface="Tahoma"/>
              </a:rPr>
              <a:t>базового</a:t>
            </a:r>
            <a:r>
              <a:rPr sz="2200" spc="-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уровня</a:t>
            </a:r>
            <a:r>
              <a:rPr sz="2200" spc="114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(при</a:t>
            </a:r>
            <a:r>
              <a:rPr sz="2200"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условии</a:t>
            </a:r>
            <a:r>
              <a:rPr sz="2200"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сдачи</a:t>
            </a:r>
            <a:r>
              <a:rPr sz="2200"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только 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обязательных</a:t>
            </a:r>
            <a:r>
              <a:rPr sz="2200" spc="1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предметов)</a:t>
            </a:r>
            <a:endParaRPr sz="2200">
              <a:latin typeface="Tahoma"/>
              <a:cs typeface="Tahoma"/>
            </a:endParaRPr>
          </a:p>
          <a:p>
            <a:pPr marL="481330" indent="-469265">
              <a:lnSpc>
                <a:spcPct val="100000"/>
              </a:lnSpc>
              <a:spcBef>
                <a:spcPts val="195"/>
              </a:spcBef>
              <a:buFont typeface="Tahoma"/>
              <a:buChar char="•"/>
              <a:tabLst>
                <a:tab pos="480695" algn="l"/>
                <a:tab pos="481965" algn="l"/>
              </a:tabLst>
            </a:pPr>
            <a:r>
              <a:rPr sz="2200" b="1" spc="10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6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114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за</a:t>
            </a:r>
            <a:r>
              <a:rPr sz="2200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40" dirty="0">
                <a:solidFill>
                  <a:srgbClr val="333333"/>
                </a:solidFill>
                <a:latin typeface="Tahoma"/>
                <a:cs typeface="Tahoma"/>
              </a:rPr>
              <a:t>ГВЭ</a:t>
            </a:r>
            <a:r>
              <a:rPr sz="2200" spc="2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русскому</a:t>
            </a:r>
            <a:r>
              <a:rPr sz="2200" spc="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333333"/>
                </a:solidFill>
                <a:latin typeface="Tahoma"/>
                <a:cs typeface="Tahoma"/>
              </a:rPr>
              <a:t>языку</a:t>
            </a:r>
            <a:r>
              <a:rPr sz="2200" spc="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endParaRPr sz="2200">
              <a:latin typeface="Tahoma"/>
              <a:cs typeface="Tahoma"/>
            </a:endParaRPr>
          </a:p>
          <a:p>
            <a:pPr marL="503555">
              <a:lnSpc>
                <a:spcPct val="100000"/>
              </a:lnSpc>
              <a:spcBef>
                <a:spcPts val="200"/>
              </a:spcBef>
            </a:pPr>
            <a:r>
              <a:rPr sz="2200" b="1" spc="10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10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333333"/>
                </a:solidFill>
                <a:latin typeface="Tahoma"/>
                <a:cs typeface="Tahoma"/>
              </a:rPr>
              <a:t>за</a:t>
            </a:r>
            <a:r>
              <a:rPr sz="2200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45" dirty="0">
                <a:solidFill>
                  <a:srgbClr val="333333"/>
                </a:solidFill>
                <a:latin typeface="Tahoma"/>
                <a:cs typeface="Tahoma"/>
              </a:rPr>
              <a:t>ГВЭ</a:t>
            </a:r>
            <a:r>
              <a:rPr sz="2200" spc="2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r>
              <a:rPr sz="2200" spc="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6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6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endParaRPr sz="2200">
              <a:latin typeface="Tahoma"/>
              <a:cs typeface="Tahoma"/>
            </a:endParaRPr>
          </a:p>
          <a:p>
            <a:pPr marL="481330">
              <a:lnSpc>
                <a:spcPct val="100000"/>
              </a:lnSpc>
              <a:spcBef>
                <a:spcPts val="110"/>
              </a:spcBef>
            </a:pPr>
            <a:r>
              <a:rPr sz="2200" spc="15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r>
              <a:rPr sz="2200"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базовой,</a:t>
            </a:r>
            <a:r>
              <a:rPr sz="2200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33333"/>
                </a:solidFill>
                <a:latin typeface="Tahoma"/>
                <a:cs typeface="Tahoma"/>
              </a:rPr>
              <a:t>а</a:t>
            </a:r>
            <a:r>
              <a:rPr sz="2200" spc="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333333"/>
                </a:solidFill>
                <a:latin typeface="Tahoma"/>
                <a:cs typeface="Tahoma"/>
              </a:rPr>
              <a:t>также</a:t>
            </a:r>
            <a:r>
              <a:rPr sz="2200" spc="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sz="2200" b="1" spc="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sz="2200" b="1" spc="8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sz="2200" b="1" spc="4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endParaRPr sz="2200">
              <a:latin typeface="Arial"/>
              <a:cs typeface="Arial"/>
            </a:endParaRPr>
          </a:p>
          <a:p>
            <a:pPr marL="481330" marR="340360">
              <a:lnSpc>
                <a:spcPct val="104200"/>
              </a:lnSpc>
              <a:spcBef>
                <a:spcPts val="130"/>
              </a:spcBef>
            </a:pPr>
            <a:r>
              <a:rPr sz="2200" spc="2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-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333333"/>
                </a:solidFill>
                <a:latin typeface="Tahoma"/>
                <a:cs typeface="Tahoma"/>
              </a:rPr>
              <a:t>сдаваемому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333333"/>
                </a:solidFill>
                <a:latin typeface="Tahoma"/>
                <a:cs typeface="Tahoma"/>
              </a:rPr>
              <a:t>обязательному</a:t>
            </a:r>
            <a:r>
              <a:rPr sz="2200" spc="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учебному</a:t>
            </a:r>
            <a:r>
              <a:rPr sz="2200"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предмету </a:t>
            </a:r>
            <a:r>
              <a:rPr sz="2200" spc="-6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333333"/>
                </a:solidFill>
                <a:latin typeface="Tahoma"/>
                <a:cs typeface="Tahoma"/>
              </a:rPr>
              <a:t>в</a:t>
            </a:r>
            <a:r>
              <a:rPr sz="2200" spc="-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333333"/>
                </a:solidFill>
                <a:latin typeface="Tahoma"/>
                <a:cs typeface="Tahoma"/>
              </a:rPr>
              <a:t>форме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251" y="287844"/>
            <a:ext cx="2772271" cy="15524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8863" y="298703"/>
            <a:ext cx="1159129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20" dirty="0">
                <a:latin typeface="Arial"/>
                <a:cs typeface="Arial"/>
              </a:rPr>
              <a:t>Медаль</a:t>
            </a:r>
            <a:r>
              <a:rPr sz="4450" spc="180" dirty="0">
                <a:latin typeface="Arial"/>
                <a:cs typeface="Arial"/>
              </a:rPr>
              <a:t> </a:t>
            </a:r>
            <a:r>
              <a:rPr sz="4450" spc="15" dirty="0">
                <a:latin typeface="Arial"/>
                <a:cs typeface="Arial"/>
              </a:rPr>
              <a:t>«За</a:t>
            </a:r>
            <a:r>
              <a:rPr sz="4450" spc="100" dirty="0">
                <a:latin typeface="Arial"/>
                <a:cs typeface="Arial"/>
              </a:rPr>
              <a:t> </a:t>
            </a:r>
            <a:r>
              <a:rPr sz="4450" spc="10" dirty="0">
                <a:latin typeface="Arial"/>
                <a:cs typeface="Arial"/>
              </a:rPr>
              <a:t>особые</a:t>
            </a:r>
            <a:r>
              <a:rPr sz="4450" spc="275" dirty="0">
                <a:latin typeface="Arial"/>
                <a:cs typeface="Arial"/>
              </a:rPr>
              <a:t> </a:t>
            </a:r>
            <a:r>
              <a:rPr sz="4450" spc="10" dirty="0">
                <a:latin typeface="Arial"/>
                <a:cs typeface="Arial"/>
              </a:rPr>
              <a:t>успехи</a:t>
            </a:r>
            <a:r>
              <a:rPr sz="4450" spc="185" dirty="0">
                <a:latin typeface="Arial"/>
                <a:cs typeface="Arial"/>
              </a:rPr>
              <a:t> </a:t>
            </a:r>
            <a:r>
              <a:rPr sz="4450" dirty="0">
                <a:latin typeface="Arial"/>
                <a:cs typeface="Arial"/>
              </a:rPr>
              <a:t>в</a:t>
            </a:r>
            <a:r>
              <a:rPr sz="4450" spc="95" dirty="0">
                <a:latin typeface="Arial"/>
                <a:cs typeface="Arial"/>
              </a:rPr>
              <a:t> </a:t>
            </a:r>
            <a:r>
              <a:rPr sz="4450" spc="20" dirty="0">
                <a:latin typeface="Arial"/>
                <a:cs typeface="Arial"/>
              </a:rPr>
              <a:t>обучении»</a:t>
            </a:r>
            <a:endParaRPr sz="4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9244" y="1289564"/>
            <a:ext cx="10675620" cy="8267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0">
              <a:lnSpc>
                <a:spcPts val="3160"/>
              </a:lnSpc>
              <a:spcBef>
                <a:spcPts val="90"/>
              </a:spcBef>
            </a:pPr>
            <a:r>
              <a:rPr sz="2650" b="1" spc="-55" dirty="0">
                <a:solidFill>
                  <a:srgbClr val="393838"/>
                </a:solidFill>
                <a:latin typeface="Arial"/>
                <a:cs typeface="Arial"/>
              </a:rPr>
              <a:t>Постановление</a:t>
            </a:r>
            <a:r>
              <a:rPr sz="2650" b="1" spc="17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393838"/>
                </a:solidFill>
                <a:latin typeface="Arial"/>
                <a:cs typeface="Arial"/>
              </a:rPr>
              <a:t>Правительства</a:t>
            </a:r>
            <a:r>
              <a:rPr sz="2650" b="1" spc="24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393838"/>
                </a:solidFill>
                <a:latin typeface="Arial"/>
                <a:cs typeface="Arial"/>
              </a:rPr>
              <a:t>Москвы</a:t>
            </a:r>
            <a:r>
              <a:rPr sz="2650" b="1" spc="3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393838"/>
                </a:solidFill>
                <a:latin typeface="Arial"/>
                <a:cs typeface="Arial"/>
              </a:rPr>
              <a:t>№</a:t>
            </a:r>
            <a:r>
              <a:rPr sz="2650" b="1" spc="4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393838"/>
                </a:solidFill>
                <a:latin typeface="Arial"/>
                <a:cs typeface="Arial"/>
              </a:rPr>
              <a:t>74-ПП</a:t>
            </a: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393838"/>
                </a:solidFill>
                <a:latin typeface="Arial"/>
                <a:cs typeface="Arial"/>
              </a:rPr>
              <a:t>от</a:t>
            </a:r>
            <a:r>
              <a:rPr sz="2650" b="1" spc="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25.02.2014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ts val="3160"/>
              </a:lnSpc>
            </a:pP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«О</a:t>
            </a:r>
            <a:r>
              <a:rPr sz="2650" b="1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медали</a:t>
            </a:r>
            <a:r>
              <a:rPr sz="2650" b="1" spc="-4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393838"/>
                </a:solidFill>
                <a:latin typeface="Arial"/>
                <a:cs typeface="Arial"/>
              </a:rPr>
              <a:t>«За</a:t>
            </a:r>
            <a:r>
              <a:rPr sz="2650" b="1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393838"/>
                </a:solidFill>
                <a:latin typeface="Arial"/>
                <a:cs typeface="Arial"/>
              </a:rPr>
              <a:t>особые</a:t>
            </a:r>
            <a:r>
              <a:rPr sz="2650" b="1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393838"/>
                </a:solidFill>
                <a:latin typeface="Arial"/>
                <a:cs typeface="Arial"/>
              </a:rPr>
              <a:t>успехи</a:t>
            </a:r>
            <a:r>
              <a:rPr sz="2650" b="1" spc="-3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393838"/>
                </a:solidFill>
                <a:latin typeface="Arial"/>
                <a:cs typeface="Arial"/>
              </a:rPr>
              <a:t>в</a:t>
            </a:r>
            <a:r>
              <a:rPr sz="2650" b="1" spc="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30" dirty="0">
                <a:solidFill>
                  <a:srgbClr val="393838"/>
                </a:solidFill>
                <a:latin typeface="Arial"/>
                <a:cs typeface="Arial"/>
              </a:rPr>
              <a:t>обучении»</a:t>
            </a:r>
            <a:r>
              <a:rPr sz="2650" b="1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393838"/>
                </a:solidFill>
                <a:latin typeface="Arial"/>
                <a:cs typeface="Arial"/>
              </a:rPr>
              <a:t>(с</a:t>
            </a:r>
            <a:r>
              <a:rPr sz="2650" b="1" spc="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393838"/>
                </a:solidFill>
                <a:latin typeface="Arial"/>
                <a:cs typeface="Arial"/>
              </a:rPr>
              <a:t>изм.</a:t>
            </a: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393838"/>
                </a:solidFill>
                <a:latin typeface="Arial"/>
                <a:cs typeface="Arial"/>
              </a:rPr>
              <a:t>от</a:t>
            </a:r>
            <a:r>
              <a:rPr sz="2650" b="1" spc="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393838"/>
                </a:solidFill>
                <a:latin typeface="Arial"/>
                <a:cs typeface="Arial"/>
              </a:rPr>
              <a:t>14.02.2023)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3141" y="2341708"/>
            <a:ext cx="5096510" cy="7689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</a:pP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В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Ы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П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У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Н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И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spc="-1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254" dirty="0">
                <a:solidFill>
                  <a:srgbClr val="9F090D"/>
                </a:solidFill>
                <a:latin typeface="Arial"/>
                <a:cs typeface="Arial"/>
              </a:rPr>
              <a:t>1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1</a:t>
            </a:r>
            <a:r>
              <a:rPr sz="2650" b="1" spc="-16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spc="-45" dirty="0">
                <a:solidFill>
                  <a:srgbClr val="9F090D"/>
                </a:solidFill>
                <a:latin typeface="Arial"/>
                <a:cs typeface="Arial"/>
              </a:rPr>
              <a:t>Л</a:t>
            </a:r>
            <a:r>
              <a:rPr sz="2650" b="1" spc="-110" dirty="0">
                <a:solidFill>
                  <a:srgbClr val="9F090D"/>
                </a:solidFill>
                <a:latin typeface="Arial"/>
                <a:cs typeface="Arial"/>
              </a:rPr>
              <a:t>А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110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А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7483" y="2341792"/>
            <a:ext cx="6655434" cy="1031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5580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1540"/>
              </a:spcBef>
            </a:pP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В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Ы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П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У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Н</a:t>
            </a:r>
            <a:r>
              <a:rPr sz="2650" b="1" spc="-5" dirty="0">
                <a:solidFill>
                  <a:srgbClr val="9F090D"/>
                </a:solidFill>
                <a:latin typeface="Arial"/>
                <a:cs typeface="Arial"/>
              </a:rPr>
              <a:t>И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spc="-14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265" dirty="0">
                <a:solidFill>
                  <a:srgbClr val="9F090D"/>
                </a:solidFill>
                <a:latin typeface="Arial"/>
                <a:cs typeface="Arial"/>
              </a:rPr>
              <a:t>1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1</a:t>
            </a:r>
            <a:r>
              <a:rPr sz="2650" b="1" spc="-1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К</a:t>
            </a:r>
            <a:r>
              <a:rPr sz="2650" b="1" spc="-45" dirty="0">
                <a:solidFill>
                  <a:srgbClr val="9F090D"/>
                </a:solidFill>
                <a:latin typeface="Arial"/>
                <a:cs typeface="Arial"/>
              </a:rPr>
              <a:t>Л</a:t>
            </a:r>
            <a:r>
              <a:rPr sz="2650" b="1" spc="-110" dirty="0">
                <a:solidFill>
                  <a:srgbClr val="9F090D"/>
                </a:solidFill>
                <a:latin typeface="Arial"/>
                <a:cs typeface="Arial"/>
              </a:rPr>
              <a:t>А</a:t>
            </a:r>
            <a:r>
              <a:rPr sz="2650" b="1" spc="-40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110" dirty="0">
                <a:solidFill>
                  <a:srgbClr val="9F090D"/>
                </a:solidFill>
                <a:latin typeface="Arial"/>
                <a:cs typeface="Arial"/>
              </a:rPr>
              <a:t>С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А</a:t>
            </a:r>
            <a:endParaRPr sz="2650">
              <a:latin typeface="Arial"/>
              <a:cs typeface="Arial"/>
            </a:endParaRPr>
          </a:p>
          <a:p>
            <a:pPr marL="531495">
              <a:lnSpc>
                <a:spcPct val="100000"/>
              </a:lnSpc>
              <a:spcBef>
                <a:spcPts val="75"/>
              </a:spcBef>
            </a:pPr>
            <a:r>
              <a:rPr sz="2650" b="1" spc="10" dirty="0">
                <a:solidFill>
                  <a:srgbClr val="9F090D"/>
                </a:solidFill>
                <a:latin typeface="Arial"/>
                <a:cs typeface="Arial"/>
              </a:rPr>
              <a:t>ребёнок-инвалид,</a:t>
            </a:r>
            <a:r>
              <a:rPr sz="2650" b="1" spc="2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10" dirty="0">
                <a:solidFill>
                  <a:srgbClr val="9F090D"/>
                </a:solidFill>
                <a:latin typeface="Arial"/>
                <a:cs typeface="Arial"/>
              </a:rPr>
              <a:t>инвалид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475" y="3451697"/>
            <a:ext cx="7534275" cy="4142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0059" indent="-467995">
              <a:lnSpc>
                <a:spcPct val="100000"/>
              </a:lnSpc>
              <a:spcBef>
                <a:spcPts val="90"/>
              </a:spcBef>
              <a:buClr>
                <a:srgbClr val="006EC0"/>
              </a:buClr>
              <a:buChar char="•"/>
              <a:tabLst>
                <a:tab pos="480059" algn="l"/>
                <a:tab pos="480695" algn="l"/>
              </a:tabLst>
            </a:pPr>
            <a:r>
              <a:rPr sz="2650" dirty="0">
                <a:solidFill>
                  <a:srgbClr val="5E0C0F"/>
                </a:solidFill>
                <a:latin typeface="Tahoma"/>
                <a:cs typeface="Tahoma"/>
              </a:rPr>
              <a:t>является</a:t>
            </a:r>
            <a:r>
              <a:rPr sz="2650" spc="-10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победителем</a:t>
            </a:r>
            <a:r>
              <a:rPr sz="2650" b="1" spc="114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2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призером</a:t>
            </a:r>
            <a:r>
              <a:rPr sz="2650" b="1" spc="9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5" dirty="0">
                <a:solidFill>
                  <a:srgbClr val="5E0C0F"/>
                </a:solidFill>
                <a:latin typeface="Arial"/>
                <a:cs typeface="Arial"/>
              </a:rPr>
              <a:t>ВсОШ</a:t>
            </a:r>
            <a:endParaRPr sz="2650">
              <a:latin typeface="Arial"/>
              <a:cs typeface="Arial"/>
            </a:endParaRPr>
          </a:p>
          <a:p>
            <a:pPr marL="480059" marR="585470" indent="-467995">
              <a:lnSpc>
                <a:spcPts val="3120"/>
              </a:lnSpc>
              <a:spcBef>
                <a:spcPts val="2140"/>
              </a:spcBef>
              <a:buClr>
                <a:srgbClr val="006EC0"/>
              </a:buClr>
              <a:buChar char="•"/>
              <a:tabLst>
                <a:tab pos="480059" algn="l"/>
                <a:tab pos="480695" algn="l"/>
              </a:tabLst>
            </a:pPr>
            <a:r>
              <a:rPr sz="2650" spc="20" dirty="0">
                <a:solidFill>
                  <a:srgbClr val="5E0C0F"/>
                </a:solidFill>
                <a:latin typeface="Tahoma"/>
                <a:cs typeface="Tahoma"/>
              </a:rPr>
              <a:t>набрал </a:t>
            </a:r>
            <a:r>
              <a:rPr sz="2650" spc="25" dirty="0">
                <a:solidFill>
                  <a:srgbClr val="5E0C0F"/>
                </a:solidFill>
                <a:latin typeface="Tahoma"/>
                <a:cs typeface="Tahoma"/>
              </a:rPr>
              <a:t>максимальные </a:t>
            </a:r>
            <a:r>
              <a:rPr sz="2650" spc="20" dirty="0">
                <a:solidFill>
                  <a:srgbClr val="5E0C0F"/>
                </a:solidFill>
                <a:latin typeface="Tahoma"/>
                <a:cs typeface="Tahoma"/>
              </a:rPr>
              <a:t>баллы </a:t>
            </a:r>
            <a:r>
              <a:rPr sz="2650" spc="5" dirty="0">
                <a:solidFill>
                  <a:srgbClr val="5E0C0F"/>
                </a:solidFill>
                <a:latin typeface="Tahoma"/>
                <a:cs typeface="Tahoma"/>
              </a:rPr>
              <a:t>на </a:t>
            </a:r>
            <a:r>
              <a:rPr sz="2650" spc="135" dirty="0">
                <a:solidFill>
                  <a:srgbClr val="5E0C0F"/>
                </a:solidFill>
                <a:latin typeface="Tahoma"/>
                <a:cs typeface="Tahoma"/>
              </a:rPr>
              <a:t>ЕГЭ </a:t>
            </a:r>
            <a:r>
              <a:rPr sz="2650" spc="-4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2650" spc="-4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одному</a:t>
            </a:r>
            <a:r>
              <a:rPr sz="2650" spc="-10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Tahoma"/>
                <a:cs typeface="Tahoma"/>
              </a:rPr>
              <a:t>учебному</a:t>
            </a:r>
            <a:r>
              <a:rPr sz="26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0" dirty="0">
                <a:solidFill>
                  <a:srgbClr val="5E0C0F"/>
                </a:solidFill>
                <a:latin typeface="Tahoma"/>
                <a:cs typeface="Tahoma"/>
              </a:rPr>
              <a:t>предмету</a:t>
            </a:r>
            <a:r>
              <a:rPr sz="2650" spc="-114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40" dirty="0">
                <a:solidFill>
                  <a:srgbClr val="5E0C0F"/>
                </a:solidFill>
                <a:latin typeface="Tahoma"/>
                <a:cs typeface="Tahoma"/>
              </a:rPr>
              <a:t>(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100 баллов</a:t>
            </a:r>
            <a:r>
              <a:rPr sz="2650" spc="-40" dirty="0">
                <a:solidFill>
                  <a:srgbClr val="5E0C0F"/>
                </a:solidFill>
                <a:latin typeface="Tahoma"/>
                <a:cs typeface="Tahoma"/>
              </a:rPr>
              <a:t>)</a:t>
            </a:r>
            <a:endParaRPr sz="2650">
              <a:latin typeface="Tahoma"/>
              <a:cs typeface="Tahoma"/>
            </a:endParaRPr>
          </a:p>
          <a:p>
            <a:pPr marL="480059" marR="57150" indent="-467995">
              <a:lnSpc>
                <a:spcPts val="3170"/>
              </a:lnSpc>
              <a:spcBef>
                <a:spcPts val="1980"/>
              </a:spcBef>
              <a:buClr>
                <a:srgbClr val="006EC0"/>
              </a:buClr>
              <a:buChar char="•"/>
              <a:tabLst>
                <a:tab pos="480059" algn="l"/>
                <a:tab pos="480695" algn="l"/>
              </a:tabLst>
            </a:pP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2650" spc="25" dirty="0">
                <a:solidFill>
                  <a:srgbClr val="5E0C0F"/>
                </a:solidFill>
                <a:latin typeface="Tahoma"/>
                <a:cs typeface="Tahoma"/>
              </a:rPr>
              <a:t>мее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т</a:t>
            </a:r>
            <a:r>
              <a:rPr sz="2650" spc="7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40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того</a:t>
            </a:r>
            <a:r>
              <a:rPr sz="2650" spc="-40" dirty="0">
                <a:solidFill>
                  <a:srgbClr val="5E0C0F"/>
                </a:solidFill>
                <a:latin typeface="Tahoma"/>
                <a:cs typeface="Tahoma"/>
              </a:rPr>
              <a:t>вы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е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b="1" spc="-15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80" dirty="0">
                <a:solidFill>
                  <a:srgbClr val="5E0C0F"/>
                </a:solidFill>
                <a:latin typeface="Arial"/>
                <a:cs typeface="Arial"/>
              </a:rPr>
              <a:t>тм</a:t>
            </a:r>
            <a:r>
              <a:rPr sz="2650" b="1" spc="-110" dirty="0">
                <a:solidFill>
                  <a:srgbClr val="5E0C0F"/>
                </a:solidFill>
                <a:latin typeface="Arial"/>
                <a:cs typeface="Arial"/>
              </a:rPr>
              <a:t>е</a:t>
            </a:r>
            <a:r>
              <a:rPr sz="2650" b="1" spc="-75" dirty="0">
                <a:solidFill>
                  <a:srgbClr val="5E0C0F"/>
                </a:solidFill>
                <a:latin typeface="Arial"/>
                <a:cs typeface="Arial"/>
              </a:rPr>
              <a:t>т</a:t>
            </a:r>
            <a:r>
              <a:rPr sz="2650" b="1" spc="-70" dirty="0">
                <a:solidFill>
                  <a:srgbClr val="5E0C0F"/>
                </a:solidFill>
                <a:latin typeface="Arial"/>
                <a:cs typeface="Arial"/>
              </a:rPr>
              <a:t>к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-15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«</a:t>
            </a:r>
            <a:r>
              <a:rPr sz="2650" b="1" spc="-125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75" dirty="0">
                <a:solidFill>
                  <a:srgbClr val="5E0C0F"/>
                </a:solidFill>
                <a:latin typeface="Arial"/>
                <a:cs typeface="Arial"/>
              </a:rPr>
              <a:t>т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л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ч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н</a:t>
            </a:r>
            <a:r>
              <a:rPr sz="2650" b="1" spc="-6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»</a:t>
            </a:r>
            <a:r>
              <a:rPr sz="2650" b="1" spc="-12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35" dirty="0">
                <a:solidFill>
                  <a:srgbClr val="5E0C0F"/>
                </a:solidFill>
                <a:latin typeface="Arial"/>
                <a:cs typeface="Arial"/>
              </a:rPr>
              <a:t>п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10" dirty="0">
                <a:solidFill>
                  <a:srgbClr val="5E0C0F"/>
                </a:solidFill>
                <a:latin typeface="Arial"/>
                <a:cs typeface="Arial"/>
              </a:rPr>
              <a:t>в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с</a:t>
            </a:r>
            <a:r>
              <a:rPr sz="2650" b="1" spc="-70" dirty="0">
                <a:solidFill>
                  <a:srgbClr val="5E0C0F"/>
                </a:solidFill>
                <a:latin typeface="Arial"/>
                <a:cs typeface="Arial"/>
              </a:rPr>
              <a:t>е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м 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предметам</a:t>
            </a:r>
            <a:r>
              <a:rPr sz="2650" b="1" spc="-10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учебного</a:t>
            </a:r>
            <a:r>
              <a:rPr sz="2650" b="1" spc="-10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плана </a:t>
            </a:r>
            <a:r>
              <a:rPr sz="2650" spc="-25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endParaRPr sz="2650">
              <a:latin typeface="Tahoma"/>
              <a:cs typeface="Tahoma"/>
            </a:endParaRPr>
          </a:p>
          <a:p>
            <a:pPr marL="480059">
              <a:lnSpc>
                <a:spcPts val="3100"/>
              </a:lnSpc>
            </a:pPr>
            <a:r>
              <a:rPr sz="2650" dirty="0">
                <a:solidFill>
                  <a:srgbClr val="5E0C0F"/>
                </a:solidFill>
                <a:latin typeface="Tahoma"/>
                <a:cs typeface="Tahoma"/>
              </a:rPr>
              <a:t>образовательным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0" dirty="0">
                <a:solidFill>
                  <a:srgbClr val="5E0C0F"/>
                </a:solidFill>
                <a:latin typeface="Tahoma"/>
                <a:cs typeface="Tahoma"/>
              </a:rPr>
              <a:t>программам</a:t>
            </a:r>
            <a:r>
              <a:rPr sz="26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Tahoma"/>
                <a:cs typeface="Tahoma"/>
              </a:rPr>
              <a:t>среднего</a:t>
            </a:r>
            <a:endParaRPr sz="2650">
              <a:latin typeface="Tahoma"/>
              <a:cs typeface="Tahoma"/>
            </a:endParaRPr>
          </a:p>
          <a:p>
            <a:pPr marL="480059" marR="5080">
              <a:lnSpc>
                <a:spcPct val="98600"/>
              </a:lnSpc>
              <a:spcBef>
                <a:spcPts val="40"/>
              </a:spcBef>
            </a:pPr>
            <a:r>
              <a:rPr sz="2650" spc="-15" dirty="0">
                <a:solidFill>
                  <a:srgbClr val="5E0C0F"/>
                </a:solidFill>
                <a:latin typeface="Tahoma"/>
                <a:cs typeface="Tahoma"/>
              </a:rPr>
              <a:t>общего</a:t>
            </a:r>
            <a:r>
              <a:rPr sz="2650" spc="-5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2650" spc="-8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2650" spc="-1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20" dirty="0">
                <a:solidFill>
                  <a:srgbClr val="5E0C0F"/>
                </a:solidFill>
                <a:latin typeface="Tahoma"/>
                <a:cs typeface="Tahoma"/>
              </a:rPr>
              <a:t>набрал</a:t>
            </a:r>
            <a:r>
              <a:rPr sz="2650" spc="-6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при</a:t>
            </a:r>
            <a:r>
              <a:rPr sz="2650" spc="-14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сдаче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35" dirty="0">
                <a:solidFill>
                  <a:srgbClr val="5E0C0F"/>
                </a:solidFill>
                <a:latin typeface="Tahoma"/>
                <a:cs typeface="Tahoma"/>
              </a:rPr>
              <a:t>ЕГЭ </a:t>
            </a:r>
            <a:r>
              <a:rPr sz="2650" spc="-8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в </a:t>
            </a:r>
            <a:r>
              <a:rPr sz="2650" spc="40" dirty="0">
                <a:solidFill>
                  <a:srgbClr val="5E0C0F"/>
                </a:solidFill>
                <a:latin typeface="Tahoma"/>
                <a:cs typeface="Tahoma"/>
              </a:rPr>
              <a:t>сумме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не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менее 220 </a:t>
            </a:r>
            <a:r>
              <a:rPr sz="2650" b="1" spc="-30" dirty="0">
                <a:solidFill>
                  <a:srgbClr val="5E0C0F"/>
                </a:solidFill>
                <a:latin typeface="Arial"/>
                <a:cs typeface="Arial"/>
              </a:rPr>
              <a:t>баллов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по </a:t>
            </a:r>
            <a:r>
              <a:rPr sz="2650" b="1" spc="-70" dirty="0">
                <a:solidFill>
                  <a:srgbClr val="5E0C0F"/>
                </a:solidFill>
                <a:latin typeface="Arial"/>
                <a:cs typeface="Arial"/>
              </a:rPr>
              <a:t>трем </a:t>
            </a:r>
            <a:r>
              <a:rPr sz="2650" b="1" spc="-6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учебным</a:t>
            </a:r>
            <a:r>
              <a:rPr sz="2650" b="1" spc="3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предметам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9" y="3472639"/>
            <a:ext cx="9372600" cy="4297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0059" marR="41275" indent="-467995">
              <a:lnSpc>
                <a:spcPct val="99500"/>
              </a:lnSpc>
              <a:spcBef>
                <a:spcPts val="105"/>
              </a:spcBef>
              <a:buClr>
                <a:srgbClr val="006EC0"/>
              </a:buClr>
              <a:buChar char="•"/>
              <a:tabLst>
                <a:tab pos="480059" algn="l"/>
                <a:tab pos="480695" algn="l"/>
                <a:tab pos="2252980" algn="l"/>
              </a:tabLst>
            </a:pP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2650" spc="25" dirty="0">
                <a:solidFill>
                  <a:srgbClr val="5E0C0F"/>
                </a:solidFill>
                <a:latin typeface="Tahoma"/>
                <a:cs typeface="Tahoma"/>
              </a:rPr>
              <a:t>мее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т</a:t>
            </a:r>
            <a:r>
              <a:rPr sz="2650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-75" dirty="0">
                <a:solidFill>
                  <a:srgbClr val="5E0C0F"/>
                </a:solidFill>
                <a:latin typeface="Arial"/>
                <a:cs typeface="Arial"/>
              </a:rPr>
              <a:t>т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75" dirty="0">
                <a:solidFill>
                  <a:srgbClr val="5E0C0F"/>
                </a:solidFill>
                <a:latin typeface="Arial"/>
                <a:cs typeface="Arial"/>
              </a:rPr>
              <a:t>г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60" dirty="0">
                <a:solidFill>
                  <a:srgbClr val="5E0C0F"/>
                </a:solidFill>
                <a:latin typeface="Arial"/>
                <a:cs typeface="Arial"/>
              </a:rPr>
              <a:t>в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ы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е</a:t>
            </a:r>
            <a:r>
              <a:rPr sz="2650" b="1" spc="-114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4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65" dirty="0">
                <a:solidFill>
                  <a:srgbClr val="5E0C0F"/>
                </a:solidFill>
                <a:latin typeface="Arial"/>
                <a:cs typeface="Arial"/>
              </a:rPr>
              <a:t>тм</a:t>
            </a:r>
            <a:r>
              <a:rPr sz="2650" b="1" spc="-100" dirty="0">
                <a:solidFill>
                  <a:srgbClr val="5E0C0F"/>
                </a:solidFill>
                <a:latin typeface="Arial"/>
                <a:cs typeface="Arial"/>
              </a:rPr>
              <a:t>е</a:t>
            </a:r>
            <a:r>
              <a:rPr sz="2650" b="1" spc="-65" dirty="0">
                <a:solidFill>
                  <a:srgbClr val="5E0C0F"/>
                </a:solidFill>
                <a:latin typeface="Arial"/>
                <a:cs typeface="Arial"/>
              </a:rPr>
              <a:t>т</a:t>
            </a:r>
            <a:r>
              <a:rPr sz="2650" b="1" spc="-70" dirty="0">
                <a:solidFill>
                  <a:srgbClr val="5E0C0F"/>
                </a:solidFill>
                <a:latin typeface="Arial"/>
                <a:cs typeface="Arial"/>
              </a:rPr>
              <a:t>к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-14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«</a:t>
            </a:r>
            <a:r>
              <a:rPr sz="2650" b="1" spc="-125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75" dirty="0">
                <a:solidFill>
                  <a:srgbClr val="5E0C0F"/>
                </a:solidFill>
                <a:latin typeface="Arial"/>
                <a:cs typeface="Arial"/>
              </a:rPr>
              <a:t>т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л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и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ч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н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»</a:t>
            </a:r>
            <a:r>
              <a:rPr sz="2650" b="1" spc="-13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35" dirty="0">
                <a:solidFill>
                  <a:srgbClr val="5E0C0F"/>
                </a:solidFill>
                <a:latin typeface="Arial"/>
                <a:cs typeface="Arial"/>
              </a:rPr>
              <a:t>п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о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25" dirty="0">
                <a:solidFill>
                  <a:srgbClr val="5E0C0F"/>
                </a:solidFill>
                <a:latin typeface="Arial"/>
                <a:cs typeface="Arial"/>
              </a:rPr>
              <a:t>в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с</a:t>
            </a:r>
            <a:r>
              <a:rPr sz="2650" b="1" spc="-80" dirty="0">
                <a:solidFill>
                  <a:srgbClr val="5E0C0F"/>
                </a:solidFill>
                <a:latin typeface="Arial"/>
                <a:cs typeface="Arial"/>
              </a:rPr>
              <a:t>е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м  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предметам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учебного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плана </a:t>
            </a:r>
            <a:r>
              <a:rPr sz="2650" spc="-2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образовательным </a:t>
            </a:r>
            <a:r>
              <a:rPr sz="26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программам</a:t>
            </a:r>
            <a:r>
              <a:rPr sz="26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Tahoma"/>
                <a:cs typeface="Tahoma"/>
              </a:rPr>
              <a:t>среднего</a:t>
            </a:r>
            <a:r>
              <a:rPr sz="2650" spc="-9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15" dirty="0">
                <a:solidFill>
                  <a:srgbClr val="5E0C0F"/>
                </a:solidFill>
                <a:latin typeface="Tahoma"/>
                <a:cs typeface="Tahoma"/>
              </a:rPr>
              <a:t>общего</a:t>
            </a:r>
            <a:r>
              <a:rPr sz="2650" spc="-5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образования</a:t>
            </a:r>
            <a:r>
              <a:rPr sz="2650" spc="-4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2650" spc="-1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20" dirty="0">
                <a:solidFill>
                  <a:srgbClr val="5E0C0F"/>
                </a:solidFill>
                <a:latin typeface="Tahoma"/>
                <a:cs typeface="Tahoma"/>
              </a:rPr>
              <a:t>набрал</a:t>
            </a:r>
            <a:r>
              <a:rPr sz="2650" spc="-6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при </a:t>
            </a:r>
            <a:r>
              <a:rPr sz="2650" spc="-8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сдаче</a:t>
            </a:r>
            <a:r>
              <a:rPr sz="26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35" dirty="0">
                <a:solidFill>
                  <a:srgbClr val="5E0C0F"/>
                </a:solidFill>
                <a:latin typeface="Tahoma"/>
                <a:cs typeface="Tahoma"/>
              </a:rPr>
              <a:t>ЕГЭ	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в </a:t>
            </a:r>
            <a:r>
              <a:rPr sz="2650" spc="40" dirty="0">
                <a:solidFill>
                  <a:srgbClr val="5E0C0F"/>
                </a:solidFill>
                <a:latin typeface="Tahoma"/>
                <a:cs typeface="Tahoma"/>
              </a:rPr>
              <a:t>сумме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не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менее 146 </a:t>
            </a:r>
            <a:r>
              <a:rPr sz="2650" b="1" spc="-30" dirty="0">
                <a:solidFill>
                  <a:srgbClr val="5E0C0F"/>
                </a:solidFill>
                <a:latin typeface="Arial"/>
                <a:cs typeface="Arial"/>
              </a:rPr>
              <a:t>баллов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по </a:t>
            </a:r>
            <a:r>
              <a:rPr sz="2650" b="1" spc="-60" dirty="0">
                <a:solidFill>
                  <a:srgbClr val="5E0C0F"/>
                </a:solidFill>
                <a:latin typeface="Arial"/>
                <a:cs typeface="Arial"/>
              </a:rPr>
              <a:t>двум </a:t>
            </a:r>
            <a:r>
              <a:rPr sz="2650" b="1" spc="-5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обязательным</a:t>
            </a:r>
            <a:r>
              <a:rPr sz="2650" b="1" spc="18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учебным</a:t>
            </a:r>
            <a:r>
              <a:rPr sz="2650" b="1" spc="7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предметам</a:t>
            </a:r>
            <a:endParaRPr sz="2650">
              <a:latin typeface="Arial"/>
              <a:cs typeface="Arial"/>
            </a:endParaRPr>
          </a:p>
          <a:p>
            <a:pPr marL="480059" marR="5080" indent="-467995">
              <a:lnSpc>
                <a:spcPct val="99500"/>
              </a:lnSpc>
              <a:spcBef>
                <a:spcPts val="1995"/>
              </a:spcBef>
              <a:buClr>
                <a:srgbClr val="006EC0"/>
              </a:buClr>
              <a:buChar char="•"/>
              <a:tabLst>
                <a:tab pos="480059" algn="l"/>
                <a:tab pos="480695" algn="l"/>
                <a:tab pos="2252980" algn="l"/>
                <a:tab pos="7727315" algn="l"/>
              </a:tabLst>
            </a:pP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имеет 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итоговые </a:t>
            </a:r>
            <a:r>
              <a:rPr sz="2650" b="1" spc="-80" dirty="0">
                <a:solidFill>
                  <a:srgbClr val="5E0C0F"/>
                </a:solidFill>
                <a:latin typeface="Arial"/>
                <a:cs typeface="Arial"/>
              </a:rPr>
              <a:t>отметки</a:t>
            </a:r>
            <a:r>
              <a:rPr sz="2650" b="1" spc="57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60" dirty="0">
                <a:solidFill>
                  <a:srgbClr val="5E0C0F"/>
                </a:solidFill>
                <a:latin typeface="Arial"/>
                <a:cs typeface="Arial"/>
              </a:rPr>
              <a:t>«отлично»</a:t>
            </a:r>
            <a:r>
              <a:rPr sz="2650" b="1" spc="61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по </a:t>
            </a:r>
            <a:r>
              <a:rPr sz="2650" b="1" spc="-65" dirty="0">
                <a:solidFill>
                  <a:srgbClr val="5E0C0F"/>
                </a:solidFill>
                <a:latin typeface="Arial"/>
                <a:cs typeface="Arial"/>
              </a:rPr>
              <a:t>всем </a:t>
            </a:r>
            <a:r>
              <a:rPr sz="2650" b="1" spc="-6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предметам </a:t>
            </a:r>
            <a:r>
              <a:rPr sz="2650" b="1" spc="-45" dirty="0">
                <a:solidFill>
                  <a:srgbClr val="5E0C0F"/>
                </a:solidFill>
                <a:latin typeface="Arial"/>
                <a:cs typeface="Arial"/>
              </a:rPr>
              <a:t>учебного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плана </a:t>
            </a:r>
            <a:r>
              <a:rPr sz="2650" spc="-2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образовательным </a:t>
            </a:r>
            <a:r>
              <a:rPr sz="26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программам </a:t>
            </a:r>
            <a:r>
              <a:rPr sz="2650" spc="-10" dirty="0">
                <a:solidFill>
                  <a:srgbClr val="5E0C0F"/>
                </a:solidFill>
                <a:latin typeface="Tahoma"/>
                <a:cs typeface="Tahoma"/>
              </a:rPr>
              <a:t>среднего </a:t>
            </a:r>
            <a:r>
              <a:rPr sz="2650" spc="-15" dirty="0">
                <a:solidFill>
                  <a:srgbClr val="5E0C0F"/>
                </a:solidFill>
                <a:latin typeface="Tahoma"/>
                <a:cs typeface="Tahoma"/>
              </a:rPr>
              <a:t>общего </a:t>
            </a:r>
            <a:r>
              <a:rPr sz="2650" spc="-5" dirty="0">
                <a:solidFill>
                  <a:srgbClr val="5E0C0F"/>
                </a:solidFill>
                <a:latin typeface="Tahoma"/>
                <a:cs typeface="Tahoma"/>
              </a:rPr>
              <a:t>образования и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набрал </a:t>
            </a:r>
            <a:r>
              <a:rPr sz="2650" spc="-35" dirty="0">
                <a:solidFill>
                  <a:srgbClr val="5E0C0F"/>
                </a:solidFill>
                <a:latin typeface="Tahoma"/>
                <a:cs typeface="Tahoma"/>
              </a:rPr>
              <a:t>при </a:t>
            </a:r>
            <a:r>
              <a:rPr sz="2650" spc="-8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5" dirty="0">
                <a:solidFill>
                  <a:srgbClr val="5E0C0F"/>
                </a:solidFill>
                <a:latin typeface="Tahoma"/>
                <a:cs typeface="Tahoma"/>
              </a:rPr>
              <a:t>сдаче</a:t>
            </a:r>
            <a:r>
              <a:rPr sz="26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2650" spc="135" dirty="0">
                <a:solidFill>
                  <a:srgbClr val="5E0C0F"/>
                </a:solidFill>
                <a:latin typeface="Tahoma"/>
                <a:cs typeface="Tahoma"/>
              </a:rPr>
              <a:t>ЕГЭ	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не</a:t>
            </a:r>
            <a:r>
              <a:rPr sz="2650" b="1" spc="-3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менее</a:t>
            </a:r>
            <a:r>
              <a:rPr sz="2650" b="1" spc="-3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5" dirty="0">
                <a:solidFill>
                  <a:srgbClr val="5E0C0F"/>
                </a:solidFill>
                <a:latin typeface="Arial"/>
                <a:cs typeface="Arial"/>
              </a:rPr>
              <a:t>73 </a:t>
            </a:r>
            <a:r>
              <a:rPr sz="2650" b="1" spc="-30" dirty="0">
                <a:solidFill>
                  <a:srgbClr val="5E0C0F"/>
                </a:solidFill>
                <a:latin typeface="Arial"/>
                <a:cs typeface="Arial"/>
              </a:rPr>
              <a:t>баллов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по</a:t>
            </a:r>
            <a:r>
              <a:rPr sz="2650" b="1" spc="-3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85" dirty="0">
                <a:solidFill>
                  <a:srgbClr val="5E0C0F"/>
                </a:solidFill>
                <a:latin typeface="Arial"/>
                <a:cs typeface="Arial"/>
              </a:rPr>
              <a:t>русскому	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языку 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и 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не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5E0C0F"/>
                </a:solidFill>
                <a:latin typeface="Arial"/>
                <a:cs typeface="Arial"/>
              </a:rPr>
              <a:t>менее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5E0C0F"/>
                </a:solidFill>
                <a:latin typeface="Arial"/>
                <a:cs typeface="Arial"/>
              </a:rPr>
              <a:t>5</a:t>
            </a:r>
            <a:r>
              <a:rPr sz="2650" b="1" spc="-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30" dirty="0">
                <a:solidFill>
                  <a:srgbClr val="5E0C0F"/>
                </a:solidFill>
                <a:latin typeface="Arial"/>
                <a:cs typeface="Arial"/>
              </a:rPr>
              <a:t>баллов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5E0C0F"/>
                </a:solidFill>
                <a:latin typeface="Arial"/>
                <a:cs typeface="Arial"/>
              </a:rPr>
              <a:t>по</a:t>
            </a:r>
            <a:r>
              <a:rPr sz="2650" b="1" spc="2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65" dirty="0">
                <a:solidFill>
                  <a:srgbClr val="5E0C0F"/>
                </a:solidFill>
                <a:latin typeface="Arial"/>
                <a:cs typeface="Arial"/>
              </a:rPr>
              <a:t>математике</a:t>
            </a:r>
            <a:r>
              <a:rPr sz="2650" b="1" spc="204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5E0C0F"/>
                </a:solidFill>
                <a:latin typeface="Arial"/>
                <a:cs typeface="Arial"/>
              </a:rPr>
              <a:t>базового</a:t>
            </a:r>
            <a:r>
              <a:rPr sz="2650" b="1" spc="3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5E0C0F"/>
                </a:solidFill>
                <a:latin typeface="Arial"/>
                <a:cs typeface="Arial"/>
              </a:rPr>
              <a:t>уровня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524" y="8376259"/>
            <a:ext cx="166408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" dirty="0">
                <a:solidFill>
                  <a:srgbClr val="C00000"/>
                </a:solidFill>
                <a:latin typeface="Arial"/>
                <a:cs typeface="Arial"/>
              </a:rPr>
              <a:t>ВЫПУСКНИКАМ,</a:t>
            </a:r>
            <a:r>
              <a:rPr sz="2950" b="1" spc="3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25" dirty="0">
                <a:solidFill>
                  <a:srgbClr val="C00000"/>
                </a:solidFill>
                <a:latin typeface="Arial"/>
                <a:cs typeface="Arial"/>
              </a:rPr>
              <a:t>НАРУШИВШИМ</a:t>
            </a:r>
            <a:r>
              <a:rPr sz="2950" b="1" spc="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25" dirty="0">
                <a:solidFill>
                  <a:srgbClr val="C00000"/>
                </a:solidFill>
                <a:latin typeface="Arial"/>
                <a:cs typeface="Arial"/>
              </a:rPr>
              <a:t>ПОРЯДОК</a:t>
            </a:r>
            <a:r>
              <a:rPr sz="295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C00000"/>
                </a:solidFill>
                <a:latin typeface="Arial"/>
                <a:cs typeface="Arial"/>
              </a:rPr>
              <a:t>ПРОВЕДЕНИЯ</a:t>
            </a:r>
            <a:r>
              <a:rPr sz="2950" b="1" spc="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C00000"/>
                </a:solidFill>
                <a:latin typeface="Arial"/>
                <a:cs typeface="Arial"/>
              </a:rPr>
              <a:t>ГИА,</a:t>
            </a:r>
            <a:r>
              <a:rPr sz="2950" b="1" spc="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dirty="0">
                <a:solidFill>
                  <a:srgbClr val="C00000"/>
                </a:solidFill>
                <a:latin typeface="Arial"/>
                <a:cs typeface="Arial"/>
              </a:rPr>
              <a:t>МЕДАЛИ</a:t>
            </a:r>
            <a:r>
              <a:rPr sz="295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95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50" b="1" spc="-15" dirty="0">
                <a:solidFill>
                  <a:srgbClr val="C00000"/>
                </a:solidFill>
                <a:latin typeface="Arial"/>
                <a:cs typeface="Arial"/>
              </a:rPr>
              <a:t>ВЫДАЮТСЯ</a:t>
            </a:r>
            <a:endParaRPr sz="29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041" y="234128"/>
            <a:ext cx="2348096" cy="131933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087" y="927124"/>
            <a:ext cx="18680430" cy="7746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96439">
              <a:lnSpc>
                <a:spcPct val="100000"/>
              </a:lnSpc>
              <a:spcBef>
                <a:spcPts val="110"/>
              </a:spcBef>
            </a:pPr>
            <a:r>
              <a:rPr sz="3950" b="1" spc="25" dirty="0">
                <a:solidFill>
                  <a:srgbClr val="5E0C0F"/>
                </a:solidFill>
                <a:latin typeface="Arial"/>
                <a:cs typeface="Arial"/>
              </a:rPr>
              <a:t>МЕДАЛЬ</a:t>
            </a:r>
            <a:r>
              <a:rPr sz="3950" b="1" spc="18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15" dirty="0">
                <a:solidFill>
                  <a:srgbClr val="5E0C0F"/>
                </a:solidFill>
                <a:latin typeface="Arial"/>
                <a:cs typeface="Arial"/>
              </a:rPr>
              <a:t>«ЗА</a:t>
            </a:r>
            <a:r>
              <a:rPr sz="3950" b="1" spc="12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15" dirty="0">
                <a:solidFill>
                  <a:srgbClr val="5E0C0F"/>
                </a:solidFill>
                <a:latin typeface="Arial"/>
                <a:cs typeface="Arial"/>
              </a:rPr>
              <a:t>ОСОБЫЕ</a:t>
            </a:r>
            <a:r>
              <a:rPr sz="3950" b="1" spc="28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15" dirty="0">
                <a:solidFill>
                  <a:srgbClr val="5E0C0F"/>
                </a:solidFill>
                <a:latin typeface="Arial"/>
                <a:cs typeface="Arial"/>
              </a:rPr>
              <a:t>УСПЕХИ</a:t>
            </a:r>
            <a:r>
              <a:rPr sz="3950" b="1" spc="22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5" dirty="0">
                <a:solidFill>
                  <a:srgbClr val="5E0C0F"/>
                </a:solidFill>
                <a:latin typeface="Arial"/>
                <a:cs typeface="Arial"/>
              </a:rPr>
              <a:t>В</a:t>
            </a:r>
            <a:r>
              <a:rPr sz="3950" b="1" spc="7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25" dirty="0">
                <a:solidFill>
                  <a:srgbClr val="5E0C0F"/>
                </a:solidFill>
                <a:latin typeface="Arial"/>
                <a:cs typeface="Arial"/>
              </a:rPr>
              <a:t>УЧЕНИИ»</a:t>
            </a:r>
            <a:r>
              <a:rPr sz="3950" b="1" spc="105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F"/>
                </a:solidFill>
                <a:latin typeface="Arial"/>
                <a:cs typeface="Arial"/>
              </a:rPr>
              <a:t>2</a:t>
            </a:r>
            <a:r>
              <a:rPr sz="3950" b="1" spc="70" dirty="0">
                <a:solidFill>
                  <a:srgbClr val="5E0C0F"/>
                </a:solidFill>
                <a:latin typeface="Arial"/>
                <a:cs typeface="Arial"/>
              </a:rPr>
              <a:t> </a:t>
            </a:r>
            <a:r>
              <a:rPr sz="3950" b="1" spc="25" dirty="0">
                <a:solidFill>
                  <a:srgbClr val="5E0C0F"/>
                </a:solidFill>
                <a:latin typeface="Arial"/>
                <a:cs typeface="Arial"/>
              </a:rPr>
              <a:t>СТЕПЕНИ</a:t>
            </a:r>
            <a:endParaRPr sz="3950">
              <a:latin typeface="Arial"/>
              <a:cs typeface="Arial"/>
            </a:endParaRPr>
          </a:p>
          <a:p>
            <a:pPr marL="12700" marR="6985" indent="144145">
              <a:lnSpc>
                <a:spcPct val="100000"/>
              </a:lnSpc>
              <a:spcBef>
                <a:spcPts val="3804"/>
              </a:spcBef>
            </a:pP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Федеральный</a:t>
            </a:r>
            <a:r>
              <a:rPr sz="3950" u="heavy" spc="47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закон</a:t>
            </a:r>
            <a:r>
              <a:rPr sz="3950" u="heavy" spc="47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от</a:t>
            </a:r>
            <a:r>
              <a:rPr sz="3950" u="heavy" spc="49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4</a:t>
            </a:r>
            <a:r>
              <a:rPr sz="3950" u="heavy" spc="480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августа</a:t>
            </a:r>
            <a:r>
              <a:rPr sz="3950" u="heavy" spc="480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2023</a:t>
            </a:r>
            <a:r>
              <a:rPr sz="3950" u="heavy" spc="49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г.</a:t>
            </a:r>
            <a:r>
              <a:rPr sz="3950" u="heavy" spc="484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N</a:t>
            </a:r>
            <a:r>
              <a:rPr sz="3950" u="heavy" spc="480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479-ФЗ</a:t>
            </a:r>
            <a:r>
              <a:rPr sz="3950" u="heavy" spc="484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"О</a:t>
            </a:r>
            <a:r>
              <a:rPr sz="3950" u="heavy" spc="490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внесении</a:t>
            </a:r>
            <a:r>
              <a:rPr sz="3950" u="heavy" spc="47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-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изменений</a:t>
            </a:r>
            <a:r>
              <a:rPr sz="3950" u="heavy" spc="480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в </a:t>
            </a:r>
            <a:r>
              <a:rPr sz="3950" spc="-12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Федеральный</a:t>
            </a:r>
            <a:r>
              <a:rPr sz="3950" u="heavy" spc="-3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закон</a:t>
            </a:r>
            <a:r>
              <a:rPr sz="3950" u="heavy" spc="-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"Об</a:t>
            </a:r>
            <a:r>
              <a:rPr sz="3950" u="heavy" spc="1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образовании в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Российской</a:t>
            </a:r>
            <a:r>
              <a:rPr sz="3950" u="heavy" spc="-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2"/>
              </a:rPr>
              <a:t>Федерации"</a:t>
            </a:r>
            <a:endParaRPr sz="3950">
              <a:latin typeface="Tahoma"/>
              <a:cs typeface="Tahoma"/>
            </a:endParaRPr>
          </a:p>
          <a:p>
            <a:pPr marL="12700" marR="7179309">
              <a:lnSpc>
                <a:spcPct val="100200"/>
              </a:lnSpc>
              <a:spcBef>
                <a:spcPts val="10"/>
              </a:spcBef>
              <a:tabLst>
                <a:tab pos="638175" algn="l"/>
              </a:tabLst>
            </a:pP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Подпункт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"б"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u="heavy" spc="-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</a:rPr>
              <a:t>вступил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</a:rPr>
              <a:t>в</a:t>
            </a:r>
            <a:r>
              <a:rPr sz="3950" u="heavy" spc="5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</a:rPr>
              <a:t> 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</a:rPr>
              <a:t>силу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 1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сентября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2023</a:t>
            </a:r>
            <a:r>
              <a:rPr sz="3950" spc="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г. </a:t>
            </a:r>
            <a:r>
              <a:rPr sz="3950" spc="-12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б)	</a:t>
            </a:r>
            <a:r>
              <a:rPr sz="3950" u="heavy" dirty="0">
                <a:solidFill>
                  <a:srgbClr val="5E0C0F"/>
                </a:solidFill>
                <a:uFill>
                  <a:solidFill>
                    <a:srgbClr val="5E0C0F"/>
                  </a:solidFill>
                </a:uFill>
                <a:latin typeface="Tahoma"/>
                <a:cs typeface="Tahoma"/>
                <a:hlinkClick r:id="rId3"/>
              </a:rPr>
              <a:t>часть 10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  <a:hlinkClick r:id="rId3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изложить</a:t>
            </a:r>
            <a:r>
              <a:rPr sz="3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следующей</a:t>
            </a:r>
            <a:r>
              <a:rPr sz="39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редакции:</a:t>
            </a:r>
            <a:endParaRPr sz="3950">
              <a:latin typeface="Tahoma"/>
              <a:cs typeface="Tahoma"/>
            </a:endParaRPr>
          </a:p>
          <a:p>
            <a:pPr marL="12700" marR="5080" algn="just">
              <a:lnSpc>
                <a:spcPct val="100200"/>
              </a:lnSpc>
            </a:pP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"10.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Лицам,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завершившим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освоение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образовательных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программ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среднего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общего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образования,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успешно</a:t>
            </a:r>
            <a:r>
              <a:rPr sz="3950" spc="12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прошедшим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государственную</a:t>
            </a:r>
            <a:r>
              <a:rPr sz="3950" spc="12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итоговую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аттестацию, при наличии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итоговых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оценок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успеваемости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"отлично"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и не более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двух итоговых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оценок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успеваемости "хорошо" по всем учебным предметам,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изучавшимся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в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соответствии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учебным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планом, и набравший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не менее </a:t>
            </a:r>
            <a:r>
              <a:rPr sz="3950" b="1" spc="10" dirty="0">
                <a:solidFill>
                  <a:srgbClr val="5E0C0F"/>
                </a:solidFill>
                <a:latin typeface="Tahoma"/>
                <a:cs typeface="Tahoma"/>
              </a:rPr>
              <a:t>60 </a:t>
            </a:r>
            <a:r>
              <a:rPr sz="3950" b="1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баллов ЕГЭ по «Русскому языку» и </a:t>
            </a:r>
            <a:r>
              <a:rPr sz="3950" b="1" spc="-5" dirty="0">
                <a:solidFill>
                  <a:srgbClr val="5E0C0F"/>
                </a:solidFill>
                <a:latin typeface="Tahoma"/>
                <a:cs typeface="Tahoma"/>
              </a:rPr>
              <a:t>не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менее </a:t>
            </a:r>
            <a:r>
              <a:rPr sz="3950" b="1" dirty="0">
                <a:solidFill>
                  <a:srgbClr val="5E0C0F"/>
                </a:solidFill>
                <a:latin typeface="Tahoma"/>
                <a:cs typeface="Tahoma"/>
              </a:rPr>
              <a:t>60 </a:t>
            </a:r>
            <a:r>
              <a:rPr sz="3950" b="1" spc="5" dirty="0">
                <a:solidFill>
                  <a:srgbClr val="5E0C0F"/>
                </a:solidFill>
                <a:latin typeface="Tahoma"/>
                <a:cs typeface="Tahoma"/>
              </a:rPr>
              <a:t>баллов 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одному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из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сдаваемых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предметов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 ЕГЭ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-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медаль "За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особые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успехи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3950" spc="-5" dirty="0">
                <a:solidFill>
                  <a:srgbClr val="5E0C0F"/>
                </a:solidFill>
                <a:latin typeface="Tahoma"/>
                <a:cs typeface="Tahoma"/>
              </a:rPr>
              <a:t> учении"</a:t>
            </a:r>
            <a:r>
              <a:rPr sz="3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II</a:t>
            </a:r>
            <a:r>
              <a:rPr sz="3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F"/>
                </a:solidFill>
                <a:latin typeface="Tahoma"/>
                <a:cs typeface="Tahoma"/>
              </a:rPr>
              <a:t>степени.</a:t>
            </a:r>
            <a:endParaRPr sz="39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43436" y="8844704"/>
            <a:ext cx="2059832" cy="22298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050" y="329247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Наш канал Завуч-Директор-Советник      </a:t>
            </a:r>
            <a:br>
              <a:rPr lang="ru-RU" sz="4000" dirty="0" smtClean="0"/>
            </a:br>
            <a:r>
              <a:rPr lang="ru-RU" sz="4000" u="sng" dirty="0" smtClean="0">
                <a:hlinkClick r:id="rId2" tooltip="https://t.me/zam_dir"/>
              </a:rPr>
              <a:t>https://t.me/zam_dir</a:t>
            </a:r>
            <a:r>
              <a:rPr lang="ru-RU" sz="4000" dirty="0" smtClean="0"/>
              <a:t>    </a:t>
            </a:r>
            <a:br>
              <a:rPr lang="ru-RU" sz="4000" dirty="0" smtClean="0"/>
            </a:br>
            <a:r>
              <a:rPr lang="ru-RU" sz="4000" dirty="0" smtClean="0"/>
              <a:t>Сообщество в ВК </a:t>
            </a:r>
            <a:r>
              <a:rPr lang="ru-RU" sz="4000" dirty="0" smtClean="0">
                <a:hlinkClick r:id="rId3" tooltip="https://vk.com/deputy_director"/>
              </a:rPr>
              <a:t>https://vk.com/deputy_director</a:t>
            </a:r>
            <a:r>
              <a:rPr lang="ru-RU" sz="4000" dirty="0" smtClean="0"/>
              <a:t>   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63" y="738481"/>
            <a:ext cx="1561528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НОРМАТИВНО-ПРАВОВЫЕ</a:t>
            </a:r>
            <a:r>
              <a:rPr spc="-30" dirty="0"/>
              <a:t> </a:t>
            </a:r>
            <a:r>
              <a:rPr spc="25" dirty="0"/>
              <a:t>ДОКУМЕНТЫ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253" y="2764313"/>
            <a:ext cx="13319125" cy="4937760"/>
          </a:xfrm>
          <a:prstGeom prst="rect">
            <a:avLst/>
          </a:prstGeom>
          <a:solidFill>
            <a:srgbClr val="B9DEF8">
              <a:alpha val="19999"/>
            </a:srgbClr>
          </a:solidFill>
        </p:spPr>
        <p:txBody>
          <a:bodyPr vert="horz" wrap="square" lIns="0" tIns="281305" rIns="0" bIns="0" rtlCol="0">
            <a:spAutoFit/>
          </a:bodyPr>
          <a:lstStyle/>
          <a:p>
            <a:pPr marL="1647189" marR="1630045" indent="739775">
              <a:lnSpc>
                <a:spcPct val="100000"/>
              </a:lnSpc>
              <a:spcBef>
                <a:spcPts val="2215"/>
              </a:spcBef>
              <a:tabLst>
                <a:tab pos="4859020" algn="l"/>
              </a:tabLst>
            </a:pP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Приказ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Министерства</a:t>
            </a:r>
            <a:r>
              <a:rPr sz="3950" b="1" spc="3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просвещения 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25" dirty="0">
                <a:solidFill>
                  <a:srgbClr val="1F477B"/>
                </a:solidFill>
                <a:latin typeface="Arial"/>
                <a:cs typeface="Arial"/>
              </a:rPr>
              <a:t>Российской	</a:t>
            </a:r>
            <a:r>
              <a:rPr sz="3950" b="1" spc="-15" dirty="0">
                <a:solidFill>
                  <a:srgbClr val="1F477B"/>
                </a:solidFill>
                <a:latin typeface="Arial"/>
                <a:cs typeface="Arial"/>
              </a:rPr>
              <a:t>Федерации</a:t>
            </a: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77B"/>
                </a:solidFill>
                <a:latin typeface="Arial"/>
                <a:cs typeface="Arial"/>
              </a:rPr>
              <a:t>и</a:t>
            </a:r>
            <a:r>
              <a:rPr sz="3950" b="1" spc="-5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Федеральной</a:t>
            </a:r>
            <a:endParaRPr sz="3950">
              <a:latin typeface="Arial"/>
              <a:cs typeface="Arial"/>
            </a:endParaRPr>
          </a:p>
          <a:p>
            <a:pPr marL="9525" algn="ctr">
              <a:lnSpc>
                <a:spcPts val="4000"/>
              </a:lnSpc>
              <a:spcBef>
                <a:spcPts val="20"/>
              </a:spcBef>
              <a:tabLst>
                <a:tab pos="2856230" algn="l"/>
              </a:tabLst>
            </a:pPr>
            <a:r>
              <a:rPr sz="3950" b="1" spc="-25" dirty="0">
                <a:solidFill>
                  <a:srgbClr val="1F477B"/>
                </a:solidFill>
                <a:latin typeface="Arial"/>
                <a:cs typeface="Arial"/>
              </a:rPr>
              <a:t>службы</a:t>
            </a:r>
            <a:r>
              <a:rPr sz="3950" b="1" spc="2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по	надзору</a:t>
            </a:r>
            <a:r>
              <a:rPr sz="3950" b="1" spc="-3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77B"/>
                </a:solidFill>
                <a:latin typeface="Arial"/>
                <a:cs typeface="Arial"/>
              </a:rPr>
              <a:t>в</a:t>
            </a:r>
            <a:r>
              <a:rPr sz="3950" b="1" spc="-3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15" dirty="0">
                <a:solidFill>
                  <a:srgbClr val="1F477B"/>
                </a:solidFill>
                <a:latin typeface="Arial"/>
                <a:cs typeface="Arial"/>
              </a:rPr>
              <a:t>сфере</a:t>
            </a:r>
            <a:endParaRPr sz="3950">
              <a:latin typeface="Arial"/>
              <a:cs typeface="Arial"/>
            </a:endParaRPr>
          </a:p>
          <a:p>
            <a:pPr marL="2540" algn="ctr">
              <a:lnSpc>
                <a:spcPts val="3945"/>
              </a:lnSpc>
            </a:pP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образования</a:t>
            </a:r>
            <a:r>
              <a:rPr sz="3950" b="1" spc="-4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5" dirty="0">
                <a:solidFill>
                  <a:srgbClr val="1F477B"/>
                </a:solidFill>
                <a:latin typeface="Arial"/>
                <a:cs typeface="Arial"/>
              </a:rPr>
              <a:t>и</a:t>
            </a:r>
            <a:r>
              <a:rPr sz="3950" b="1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25" dirty="0">
                <a:solidFill>
                  <a:srgbClr val="1F477B"/>
                </a:solidFill>
                <a:latin typeface="Arial"/>
                <a:cs typeface="Arial"/>
              </a:rPr>
              <a:t>науки </a:t>
            </a:r>
            <a:r>
              <a:rPr sz="3950" b="1" spc="-10" dirty="0">
                <a:solidFill>
                  <a:srgbClr val="1F477B"/>
                </a:solidFill>
                <a:latin typeface="Arial"/>
                <a:cs typeface="Arial"/>
              </a:rPr>
              <a:t>от</a:t>
            </a:r>
            <a:r>
              <a:rPr sz="3950" b="1" spc="-3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77B"/>
                </a:solidFill>
                <a:latin typeface="Arial"/>
                <a:cs typeface="Arial"/>
              </a:rPr>
              <a:t>4</a:t>
            </a:r>
            <a:r>
              <a:rPr sz="3950" b="1" spc="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15" dirty="0">
                <a:solidFill>
                  <a:srgbClr val="1F477B"/>
                </a:solidFill>
                <a:latin typeface="Arial"/>
                <a:cs typeface="Arial"/>
              </a:rPr>
              <a:t>апреля 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2023</a:t>
            </a:r>
            <a:r>
              <a:rPr sz="3950" b="1" spc="1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70" dirty="0">
                <a:solidFill>
                  <a:srgbClr val="1F477B"/>
                </a:solidFill>
                <a:latin typeface="Arial"/>
                <a:cs typeface="Arial"/>
              </a:rPr>
              <a:t>г.</a:t>
            </a:r>
            <a:r>
              <a:rPr sz="3950" b="1" spc="-4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10" dirty="0">
                <a:solidFill>
                  <a:srgbClr val="1F477B"/>
                </a:solidFill>
                <a:latin typeface="Arial"/>
                <a:cs typeface="Arial"/>
              </a:rPr>
              <a:t>№</a:t>
            </a:r>
            <a:r>
              <a:rPr sz="3950" b="1" spc="5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950" b="1" spc="-5" dirty="0">
                <a:solidFill>
                  <a:srgbClr val="1F477B"/>
                </a:solidFill>
                <a:latin typeface="Arial"/>
                <a:cs typeface="Arial"/>
              </a:rPr>
              <a:t>233/552</a:t>
            </a:r>
            <a:endParaRPr sz="3950">
              <a:latin typeface="Arial"/>
              <a:cs typeface="Arial"/>
            </a:endParaRPr>
          </a:p>
          <a:p>
            <a:pPr marL="1849755" marR="1827530" indent="635" algn="ctr">
              <a:lnSpc>
                <a:spcPts val="4750"/>
              </a:lnSpc>
              <a:spcBef>
                <a:spcPts val="95"/>
              </a:spcBef>
            </a:pPr>
            <a:r>
              <a:rPr sz="3950" spc="-20" dirty="0">
                <a:solidFill>
                  <a:srgbClr val="1F477B"/>
                </a:solidFill>
                <a:latin typeface="Microsoft Sans Serif"/>
                <a:cs typeface="Microsoft Sans Serif"/>
              </a:rPr>
              <a:t>«Об</a:t>
            </a:r>
            <a:r>
              <a:rPr sz="3950" spc="9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25" dirty="0">
                <a:solidFill>
                  <a:srgbClr val="1F477B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3950" spc="13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55" dirty="0">
                <a:solidFill>
                  <a:srgbClr val="1F477B"/>
                </a:solidFill>
                <a:latin typeface="Microsoft Sans Serif"/>
                <a:cs typeface="Microsoft Sans Serif"/>
              </a:rPr>
              <a:t>Порядка</a:t>
            </a:r>
            <a:r>
              <a:rPr sz="3950" spc="8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25" dirty="0">
                <a:solidFill>
                  <a:srgbClr val="1F477B"/>
                </a:solidFill>
                <a:latin typeface="Microsoft Sans Serif"/>
                <a:cs typeface="Microsoft Sans Serif"/>
              </a:rPr>
              <a:t>проведения </a:t>
            </a:r>
            <a:r>
              <a:rPr sz="3950" spc="-2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30" dirty="0">
                <a:solidFill>
                  <a:srgbClr val="1F477B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3950" spc="505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35" dirty="0">
                <a:solidFill>
                  <a:srgbClr val="1F477B"/>
                </a:solidFill>
                <a:latin typeface="Microsoft Sans Serif"/>
                <a:cs typeface="Microsoft Sans Serif"/>
              </a:rPr>
              <a:t>итоговой</a:t>
            </a:r>
            <a:r>
              <a:rPr sz="3950" spc="6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1F477B"/>
                </a:solidFill>
                <a:latin typeface="Microsoft Sans Serif"/>
                <a:cs typeface="Microsoft Sans Serif"/>
              </a:rPr>
              <a:t>аттестации</a:t>
            </a:r>
            <a:r>
              <a:rPr sz="3950" spc="14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35" dirty="0">
                <a:solidFill>
                  <a:srgbClr val="1F477B"/>
                </a:solidFill>
                <a:latin typeface="Microsoft Sans Serif"/>
                <a:cs typeface="Microsoft Sans Serif"/>
              </a:rPr>
              <a:t>по </a:t>
            </a:r>
            <a:r>
              <a:rPr sz="3950" spc="-1035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30" dirty="0">
                <a:solidFill>
                  <a:srgbClr val="1F477B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3950" spc="95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55" dirty="0">
                <a:solidFill>
                  <a:srgbClr val="1F477B"/>
                </a:solidFill>
                <a:latin typeface="Microsoft Sans Serif"/>
                <a:cs typeface="Microsoft Sans Serif"/>
              </a:rPr>
              <a:t>программам</a:t>
            </a:r>
            <a:endParaRPr sz="3950">
              <a:latin typeface="Microsoft Sans Serif"/>
              <a:cs typeface="Microsoft Sans Serif"/>
            </a:endParaRPr>
          </a:p>
          <a:p>
            <a:pPr marL="8255" algn="ctr">
              <a:lnSpc>
                <a:spcPts val="4590"/>
              </a:lnSpc>
            </a:pPr>
            <a:r>
              <a:rPr sz="3950" spc="-25" dirty="0">
                <a:solidFill>
                  <a:srgbClr val="1F477B"/>
                </a:solidFill>
                <a:latin typeface="Microsoft Sans Serif"/>
                <a:cs typeface="Microsoft Sans Serif"/>
              </a:rPr>
              <a:t>среднего</a:t>
            </a:r>
            <a:r>
              <a:rPr sz="3950" spc="20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25" dirty="0">
                <a:solidFill>
                  <a:srgbClr val="1F477B"/>
                </a:solidFill>
                <a:latin typeface="Microsoft Sans Serif"/>
                <a:cs typeface="Microsoft Sans Serif"/>
              </a:rPr>
              <a:t>общего</a:t>
            </a:r>
            <a:r>
              <a:rPr sz="3950" spc="35" dirty="0">
                <a:solidFill>
                  <a:srgbClr val="1F477B"/>
                </a:solidFill>
                <a:latin typeface="Microsoft Sans Serif"/>
                <a:cs typeface="Microsoft Sans Serif"/>
              </a:rPr>
              <a:t> </a:t>
            </a:r>
            <a:r>
              <a:rPr sz="3950" spc="-25" dirty="0">
                <a:solidFill>
                  <a:srgbClr val="1F477B"/>
                </a:solidFill>
                <a:latin typeface="Microsoft Sans Serif"/>
                <a:cs typeface="Microsoft Sans Serif"/>
              </a:rPr>
              <a:t>образования»</a:t>
            </a:r>
            <a:endParaRPr sz="39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0676" y="6440432"/>
            <a:ext cx="2696462" cy="2523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179" y="734879"/>
            <a:ext cx="16009619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7005" algn="l"/>
              </a:tabLst>
            </a:pPr>
            <a:r>
              <a:rPr sz="6600" spc="-5" dirty="0"/>
              <a:t>КТ</a:t>
            </a:r>
            <a:r>
              <a:rPr sz="6600" dirty="0"/>
              <a:t>О</a:t>
            </a:r>
            <a:r>
              <a:rPr sz="6600" spc="-5" dirty="0"/>
              <a:t> МОЖЕ</a:t>
            </a:r>
            <a:r>
              <a:rPr sz="6600" dirty="0"/>
              <a:t>Т</a:t>
            </a:r>
            <a:r>
              <a:rPr sz="6600" spc="-5" dirty="0"/>
              <a:t> </a:t>
            </a:r>
            <a:r>
              <a:rPr sz="6600" dirty="0"/>
              <a:t>УЧАС</a:t>
            </a:r>
            <a:r>
              <a:rPr sz="6600" spc="-20" dirty="0"/>
              <a:t>Т</a:t>
            </a:r>
            <a:r>
              <a:rPr sz="6600" spc="-5" dirty="0"/>
              <a:t>ВОВАТ</a:t>
            </a:r>
            <a:r>
              <a:rPr sz="6600" dirty="0"/>
              <a:t>Ь</a:t>
            </a:r>
            <a:r>
              <a:rPr sz="6600" spc="-30" dirty="0"/>
              <a:t> </a:t>
            </a:r>
            <a:r>
              <a:rPr sz="6600" dirty="0"/>
              <a:t>В	</a:t>
            </a:r>
            <a:r>
              <a:rPr sz="6600" spc="-5" dirty="0"/>
              <a:t>ГИ</a:t>
            </a:r>
            <a:r>
              <a:rPr sz="6600" spc="10" dirty="0"/>
              <a:t>А</a:t>
            </a:r>
            <a:r>
              <a:rPr sz="6600" dirty="0"/>
              <a:t>-11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136479" y="2622402"/>
            <a:ext cx="16292194" cy="3796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К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ГИА-11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допускаются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обучающиеся,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не имеющие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академической</a:t>
            </a:r>
            <a:r>
              <a:rPr sz="4950" b="1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задолженности</a:t>
            </a:r>
            <a:r>
              <a:rPr sz="4950" b="1" spc="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полном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объеме 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выполнившие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учебный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план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(индивидуальный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учебный </a:t>
            </a:r>
            <a:r>
              <a:rPr sz="4950" spc="-153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план),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а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также</a:t>
            </a:r>
            <a:r>
              <a:rPr sz="4950" spc="3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получившие зачет</a:t>
            </a:r>
            <a:r>
              <a:rPr sz="4950" b="1" spc="8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итоговом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сочинении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(изложении).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906" y="6273463"/>
            <a:ext cx="4825612" cy="48256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1170" y="734879"/>
            <a:ext cx="95377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ПЕРИОДЫ</a:t>
            </a:r>
            <a:r>
              <a:rPr sz="6600" spc="-45" dirty="0"/>
              <a:t> </a:t>
            </a:r>
            <a:r>
              <a:rPr sz="6600" spc="-10" dirty="0"/>
              <a:t>СДАЧИ</a:t>
            </a:r>
            <a:r>
              <a:rPr sz="6600" spc="-65" dirty="0"/>
              <a:t> </a:t>
            </a:r>
            <a:r>
              <a:rPr sz="6600" spc="-5" dirty="0"/>
              <a:t>ЕГЭ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3340205" y="2142127"/>
            <a:ext cx="13423900" cy="2162810"/>
            <a:chOff x="3340205" y="2142127"/>
            <a:chExt cx="13423900" cy="2162810"/>
          </a:xfrm>
        </p:grpSpPr>
        <p:sp>
          <p:nvSpPr>
            <p:cNvPr id="4" name="object 4"/>
            <p:cNvSpPr/>
            <p:nvPr/>
          </p:nvSpPr>
          <p:spPr>
            <a:xfrm>
              <a:off x="3350683" y="2943575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0683" y="2943575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0819" y="2152604"/>
              <a:ext cx="11516995" cy="1582420"/>
            </a:xfrm>
            <a:custGeom>
              <a:avLst/>
              <a:gdLst/>
              <a:ahLst/>
              <a:cxnLst/>
              <a:rect l="l" t="t" r="r" b="b"/>
              <a:pathLst>
                <a:path w="11516994" h="1582420">
                  <a:moveTo>
                    <a:pt x="11252955" y="0"/>
                  </a:moveTo>
                  <a:lnTo>
                    <a:pt x="263656" y="0"/>
                  </a:lnTo>
                  <a:lnTo>
                    <a:pt x="216254" y="4250"/>
                  </a:lnTo>
                  <a:lnTo>
                    <a:pt x="171643" y="16502"/>
                  </a:lnTo>
                  <a:lnTo>
                    <a:pt x="130568" y="36012"/>
                  </a:lnTo>
                  <a:lnTo>
                    <a:pt x="93771" y="62031"/>
                  </a:lnTo>
                  <a:lnTo>
                    <a:pt x="61996" y="93814"/>
                  </a:lnTo>
                  <a:lnTo>
                    <a:pt x="35988" y="130614"/>
                  </a:lnTo>
                  <a:lnTo>
                    <a:pt x="16490" y="171686"/>
                  </a:lnTo>
                  <a:lnTo>
                    <a:pt x="4246" y="216282"/>
                  </a:lnTo>
                  <a:lnTo>
                    <a:pt x="0" y="263656"/>
                  </a:lnTo>
                  <a:lnTo>
                    <a:pt x="0" y="1318389"/>
                  </a:lnTo>
                  <a:lnTo>
                    <a:pt x="4246" y="1365791"/>
                  </a:lnTo>
                  <a:lnTo>
                    <a:pt x="16490" y="1410402"/>
                  </a:lnTo>
                  <a:lnTo>
                    <a:pt x="35988" y="1451478"/>
                  </a:lnTo>
                  <a:lnTo>
                    <a:pt x="61996" y="1488274"/>
                  </a:lnTo>
                  <a:lnTo>
                    <a:pt x="93771" y="1520049"/>
                  </a:lnTo>
                  <a:lnTo>
                    <a:pt x="130568" y="1546057"/>
                  </a:lnTo>
                  <a:lnTo>
                    <a:pt x="171643" y="1565555"/>
                  </a:lnTo>
                  <a:lnTo>
                    <a:pt x="216254" y="1577799"/>
                  </a:lnTo>
                  <a:lnTo>
                    <a:pt x="263656" y="1582046"/>
                  </a:lnTo>
                  <a:lnTo>
                    <a:pt x="11252955" y="1582046"/>
                  </a:lnTo>
                  <a:lnTo>
                    <a:pt x="11300330" y="1577799"/>
                  </a:lnTo>
                  <a:lnTo>
                    <a:pt x="11344926" y="1565555"/>
                  </a:lnTo>
                  <a:lnTo>
                    <a:pt x="11385998" y="1546057"/>
                  </a:lnTo>
                  <a:lnTo>
                    <a:pt x="11422798" y="1520049"/>
                  </a:lnTo>
                  <a:lnTo>
                    <a:pt x="11454581" y="1488274"/>
                  </a:lnTo>
                  <a:lnTo>
                    <a:pt x="11480600" y="1451478"/>
                  </a:lnTo>
                  <a:lnTo>
                    <a:pt x="11500109" y="1410402"/>
                  </a:lnTo>
                  <a:lnTo>
                    <a:pt x="11512362" y="1365791"/>
                  </a:lnTo>
                  <a:lnTo>
                    <a:pt x="11516612" y="1318389"/>
                  </a:lnTo>
                  <a:lnTo>
                    <a:pt x="11516612" y="263656"/>
                  </a:lnTo>
                  <a:lnTo>
                    <a:pt x="11512362" y="216282"/>
                  </a:lnTo>
                  <a:lnTo>
                    <a:pt x="11500109" y="171686"/>
                  </a:lnTo>
                  <a:lnTo>
                    <a:pt x="11480600" y="130614"/>
                  </a:lnTo>
                  <a:lnTo>
                    <a:pt x="11454581" y="93814"/>
                  </a:lnTo>
                  <a:lnTo>
                    <a:pt x="11422798" y="62031"/>
                  </a:lnTo>
                  <a:lnTo>
                    <a:pt x="11385998" y="36012"/>
                  </a:lnTo>
                  <a:lnTo>
                    <a:pt x="11344926" y="16502"/>
                  </a:lnTo>
                  <a:lnTo>
                    <a:pt x="11300330" y="4250"/>
                  </a:lnTo>
                  <a:lnTo>
                    <a:pt x="11252955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0819" y="2152604"/>
              <a:ext cx="11516995" cy="1582420"/>
            </a:xfrm>
            <a:custGeom>
              <a:avLst/>
              <a:gdLst/>
              <a:ahLst/>
              <a:cxnLst/>
              <a:rect l="l" t="t" r="r" b="b"/>
              <a:pathLst>
                <a:path w="11516994" h="1582420">
                  <a:moveTo>
                    <a:pt x="0" y="263656"/>
                  </a:moveTo>
                  <a:lnTo>
                    <a:pt x="4246" y="216282"/>
                  </a:lnTo>
                  <a:lnTo>
                    <a:pt x="16490" y="171686"/>
                  </a:lnTo>
                  <a:lnTo>
                    <a:pt x="35988" y="130614"/>
                  </a:lnTo>
                  <a:lnTo>
                    <a:pt x="61996" y="93814"/>
                  </a:lnTo>
                  <a:lnTo>
                    <a:pt x="93771" y="62031"/>
                  </a:lnTo>
                  <a:lnTo>
                    <a:pt x="130568" y="36012"/>
                  </a:lnTo>
                  <a:lnTo>
                    <a:pt x="171643" y="16502"/>
                  </a:lnTo>
                  <a:lnTo>
                    <a:pt x="216254" y="4250"/>
                  </a:lnTo>
                  <a:lnTo>
                    <a:pt x="263656" y="0"/>
                  </a:lnTo>
                  <a:lnTo>
                    <a:pt x="11252955" y="0"/>
                  </a:lnTo>
                  <a:lnTo>
                    <a:pt x="11300330" y="4250"/>
                  </a:lnTo>
                  <a:lnTo>
                    <a:pt x="11344926" y="16502"/>
                  </a:lnTo>
                  <a:lnTo>
                    <a:pt x="11385998" y="36012"/>
                  </a:lnTo>
                  <a:lnTo>
                    <a:pt x="11422798" y="62031"/>
                  </a:lnTo>
                  <a:lnTo>
                    <a:pt x="11454581" y="93814"/>
                  </a:lnTo>
                  <a:lnTo>
                    <a:pt x="11480600" y="130614"/>
                  </a:lnTo>
                  <a:lnTo>
                    <a:pt x="11500109" y="171686"/>
                  </a:lnTo>
                  <a:lnTo>
                    <a:pt x="11512362" y="216282"/>
                  </a:lnTo>
                  <a:lnTo>
                    <a:pt x="11516612" y="263656"/>
                  </a:lnTo>
                  <a:lnTo>
                    <a:pt x="11516612" y="1318389"/>
                  </a:lnTo>
                  <a:lnTo>
                    <a:pt x="11512362" y="1365791"/>
                  </a:lnTo>
                  <a:lnTo>
                    <a:pt x="11500109" y="1410402"/>
                  </a:lnTo>
                  <a:lnTo>
                    <a:pt x="11480600" y="1451478"/>
                  </a:lnTo>
                  <a:lnTo>
                    <a:pt x="11454581" y="1488274"/>
                  </a:lnTo>
                  <a:lnTo>
                    <a:pt x="11422798" y="1520049"/>
                  </a:lnTo>
                  <a:lnTo>
                    <a:pt x="11385998" y="1546057"/>
                  </a:lnTo>
                  <a:lnTo>
                    <a:pt x="11344926" y="1565555"/>
                  </a:lnTo>
                  <a:lnTo>
                    <a:pt x="11300330" y="1577799"/>
                  </a:lnTo>
                  <a:lnTo>
                    <a:pt x="11252955" y="1582046"/>
                  </a:lnTo>
                  <a:lnTo>
                    <a:pt x="263656" y="1582046"/>
                  </a:lnTo>
                  <a:lnTo>
                    <a:pt x="216254" y="1577799"/>
                  </a:lnTo>
                  <a:lnTo>
                    <a:pt x="171643" y="1565555"/>
                  </a:lnTo>
                  <a:lnTo>
                    <a:pt x="130568" y="1546057"/>
                  </a:lnTo>
                  <a:lnTo>
                    <a:pt x="93771" y="1520049"/>
                  </a:lnTo>
                  <a:lnTo>
                    <a:pt x="61996" y="1488274"/>
                  </a:lnTo>
                  <a:lnTo>
                    <a:pt x="35988" y="1451478"/>
                  </a:lnTo>
                  <a:lnTo>
                    <a:pt x="16490" y="1410402"/>
                  </a:lnTo>
                  <a:lnTo>
                    <a:pt x="4246" y="1365791"/>
                  </a:lnTo>
                  <a:lnTo>
                    <a:pt x="0" y="1318389"/>
                  </a:lnTo>
                  <a:lnTo>
                    <a:pt x="0" y="263656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40212" y="4573054"/>
            <a:ext cx="13423900" cy="2162810"/>
            <a:chOff x="3340212" y="4573054"/>
            <a:chExt cx="13423900" cy="2162810"/>
          </a:xfrm>
        </p:grpSpPr>
        <p:sp>
          <p:nvSpPr>
            <p:cNvPr id="9" name="object 9"/>
            <p:cNvSpPr/>
            <p:nvPr/>
          </p:nvSpPr>
          <p:spPr>
            <a:xfrm>
              <a:off x="3350683" y="5374496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0683" y="5374496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20819" y="4583525"/>
              <a:ext cx="11717020" cy="1582420"/>
            </a:xfrm>
            <a:custGeom>
              <a:avLst/>
              <a:gdLst/>
              <a:ahLst/>
              <a:cxnLst/>
              <a:rect l="l" t="t" r="r" b="b"/>
              <a:pathLst>
                <a:path w="11717019" h="1582420">
                  <a:moveTo>
                    <a:pt x="11453054" y="0"/>
                  </a:moveTo>
                  <a:lnTo>
                    <a:pt x="263656" y="0"/>
                  </a:lnTo>
                  <a:lnTo>
                    <a:pt x="216254" y="4246"/>
                  </a:lnTo>
                  <a:lnTo>
                    <a:pt x="171643" y="16490"/>
                  </a:lnTo>
                  <a:lnTo>
                    <a:pt x="130568" y="35988"/>
                  </a:lnTo>
                  <a:lnTo>
                    <a:pt x="93771" y="61996"/>
                  </a:lnTo>
                  <a:lnTo>
                    <a:pt x="61996" y="93771"/>
                  </a:lnTo>
                  <a:lnTo>
                    <a:pt x="35988" y="130568"/>
                  </a:lnTo>
                  <a:lnTo>
                    <a:pt x="16490" y="171643"/>
                  </a:lnTo>
                  <a:lnTo>
                    <a:pt x="4246" y="216254"/>
                  </a:lnTo>
                  <a:lnTo>
                    <a:pt x="0" y="263656"/>
                  </a:lnTo>
                  <a:lnTo>
                    <a:pt x="0" y="1318389"/>
                  </a:lnTo>
                  <a:lnTo>
                    <a:pt x="4246" y="1365763"/>
                  </a:lnTo>
                  <a:lnTo>
                    <a:pt x="16490" y="1410360"/>
                  </a:lnTo>
                  <a:lnTo>
                    <a:pt x="35988" y="1451431"/>
                  </a:lnTo>
                  <a:lnTo>
                    <a:pt x="61996" y="1488231"/>
                  </a:lnTo>
                  <a:lnTo>
                    <a:pt x="93771" y="1520014"/>
                  </a:lnTo>
                  <a:lnTo>
                    <a:pt x="130568" y="1546033"/>
                  </a:lnTo>
                  <a:lnTo>
                    <a:pt x="171643" y="1565543"/>
                  </a:lnTo>
                  <a:lnTo>
                    <a:pt x="216254" y="1577795"/>
                  </a:lnTo>
                  <a:lnTo>
                    <a:pt x="263656" y="1582046"/>
                  </a:lnTo>
                  <a:lnTo>
                    <a:pt x="11453054" y="1582046"/>
                  </a:lnTo>
                  <a:lnTo>
                    <a:pt x="11500429" y="1577795"/>
                  </a:lnTo>
                  <a:lnTo>
                    <a:pt x="11545025" y="1565543"/>
                  </a:lnTo>
                  <a:lnTo>
                    <a:pt x="11586096" y="1546033"/>
                  </a:lnTo>
                  <a:lnTo>
                    <a:pt x="11622897" y="1520014"/>
                  </a:lnTo>
                  <a:lnTo>
                    <a:pt x="11654680" y="1488231"/>
                  </a:lnTo>
                  <a:lnTo>
                    <a:pt x="11680699" y="1451431"/>
                  </a:lnTo>
                  <a:lnTo>
                    <a:pt x="11700208" y="1410360"/>
                  </a:lnTo>
                  <a:lnTo>
                    <a:pt x="11712461" y="1365763"/>
                  </a:lnTo>
                  <a:lnTo>
                    <a:pt x="11716711" y="1318389"/>
                  </a:lnTo>
                  <a:lnTo>
                    <a:pt x="11716711" y="263656"/>
                  </a:lnTo>
                  <a:lnTo>
                    <a:pt x="11712461" y="216254"/>
                  </a:lnTo>
                  <a:lnTo>
                    <a:pt x="11700208" y="171643"/>
                  </a:lnTo>
                  <a:lnTo>
                    <a:pt x="11680699" y="130568"/>
                  </a:lnTo>
                  <a:lnTo>
                    <a:pt x="11654680" y="93771"/>
                  </a:lnTo>
                  <a:lnTo>
                    <a:pt x="11622897" y="61996"/>
                  </a:lnTo>
                  <a:lnTo>
                    <a:pt x="11586096" y="35988"/>
                  </a:lnTo>
                  <a:lnTo>
                    <a:pt x="11545025" y="16490"/>
                  </a:lnTo>
                  <a:lnTo>
                    <a:pt x="11500429" y="4246"/>
                  </a:lnTo>
                  <a:lnTo>
                    <a:pt x="11453054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0819" y="4583525"/>
              <a:ext cx="11717020" cy="1582420"/>
            </a:xfrm>
            <a:custGeom>
              <a:avLst/>
              <a:gdLst/>
              <a:ahLst/>
              <a:cxnLst/>
              <a:rect l="l" t="t" r="r" b="b"/>
              <a:pathLst>
                <a:path w="11717019" h="1582420">
                  <a:moveTo>
                    <a:pt x="0" y="263656"/>
                  </a:moveTo>
                  <a:lnTo>
                    <a:pt x="4246" y="216254"/>
                  </a:lnTo>
                  <a:lnTo>
                    <a:pt x="16490" y="171643"/>
                  </a:lnTo>
                  <a:lnTo>
                    <a:pt x="35988" y="130568"/>
                  </a:lnTo>
                  <a:lnTo>
                    <a:pt x="61996" y="93771"/>
                  </a:lnTo>
                  <a:lnTo>
                    <a:pt x="93771" y="61996"/>
                  </a:lnTo>
                  <a:lnTo>
                    <a:pt x="130568" y="35988"/>
                  </a:lnTo>
                  <a:lnTo>
                    <a:pt x="171643" y="16490"/>
                  </a:lnTo>
                  <a:lnTo>
                    <a:pt x="216254" y="4246"/>
                  </a:lnTo>
                  <a:lnTo>
                    <a:pt x="263656" y="0"/>
                  </a:lnTo>
                  <a:lnTo>
                    <a:pt x="11453054" y="0"/>
                  </a:lnTo>
                  <a:lnTo>
                    <a:pt x="11500429" y="4246"/>
                  </a:lnTo>
                  <a:lnTo>
                    <a:pt x="11545025" y="16490"/>
                  </a:lnTo>
                  <a:lnTo>
                    <a:pt x="11586096" y="35988"/>
                  </a:lnTo>
                  <a:lnTo>
                    <a:pt x="11622897" y="61996"/>
                  </a:lnTo>
                  <a:lnTo>
                    <a:pt x="11654680" y="93771"/>
                  </a:lnTo>
                  <a:lnTo>
                    <a:pt x="11680699" y="130568"/>
                  </a:lnTo>
                  <a:lnTo>
                    <a:pt x="11700208" y="171643"/>
                  </a:lnTo>
                  <a:lnTo>
                    <a:pt x="11712461" y="216254"/>
                  </a:lnTo>
                  <a:lnTo>
                    <a:pt x="11716711" y="263656"/>
                  </a:lnTo>
                  <a:lnTo>
                    <a:pt x="11716711" y="1318389"/>
                  </a:lnTo>
                  <a:lnTo>
                    <a:pt x="11712461" y="1365763"/>
                  </a:lnTo>
                  <a:lnTo>
                    <a:pt x="11700208" y="1410360"/>
                  </a:lnTo>
                  <a:lnTo>
                    <a:pt x="11680699" y="1451431"/>
                  </a:lnTo>
                  <a:lnTo>
                    <a:pt x="11654680" y="1488231"/>
                  </a:lnTo>
                  <a:lnTo>
                    <a:pt x="11622897" y="1520014"/>
                  </a:lnTo>
                  <a:lnTo>
                    <a:pt x="11586096" y="1546033"/>
                  </a:lnTo>
                  <a:lnTo>
                    <a:pt x="11545025" y="1565543"/>
                  </a:lnTo>
                  <a:lnTo>
                    <a:pt x="11500429" y="1577795"/>
                  </a:lnTo>
                  <a:lnTo>
                    <a:pt x="11453054" y="1582046"/>
                  </a:lnTo>
                  <a:lnTo>
                    <a:pt x="263656" y="1582046"/>
                  </a:lnTo>
                  <a:lnTo>
                    <a:pt x="216254" y="1577795"/>
                  </a:lnTo>
                  <a:lnTo>
                    <a:pt x="171643" y="1565543"/>
                  </a:lnTo>
                  <a:lnTo>
                    <a:pt x="130568" y="1546033"/>
                  </a:lnTo>
                  <a:lnTo>
                    <a:pt x="93771" y="1520014"/>
                  </a:lnTo>
                  <a:lnTo>
                    <a:pt x="61996" y="1488231"/>
                  </a:lnTo>
                  <a:lnTo>
                    <a:pt x="35988" y="1451431"/>
                  </a:lnTo>
                  <a:lnTo>
                    <a:pt x="16490" y="1410360"/>
                  </a:lnTo>
                  <a:lnTo>
                    <a:pt x="4246" y="1365763"/>
                  </a:lnTo>
                  <a:lnTo>
                    <a:pt x="0" y="1318389"/>
                  </a:lnTo>
                  <a:lnTo>
                    <a:pt x="0" y="263656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40212" y="7003975"/>
            <a:ext cx="13423900" cy="2162810"/>
            <a:chOff x="3340212" y="7003975"/>
            <a:chExt cx="13423900" cy="2162810"/>
          </a:xfrm>
        </p:grpSpPr>
        <p:sp>
          <p:nvSpPr>
            <p:cNvPr id="14" name="object 14"/>
            <p:cNvSpPr/>
            <p:nvPr/>
          </p:nvSpPr>
          <p:spPr>
            <a:xfrm>
              <a:off x="3350683" y="7805417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733" y="0"/>
                  </a:moveTo>
                  <a:lnTo>
                    <a:pt x="0" y="0"/>
                  </a:lnTo>
                  <a:lnTo>
                    <a:pt x="0" y="1350534"/>
                  </a:lnTo>
                  <a:lnTo>
                    <a:pt x="13402733" y="1350534"/>
                  </a:lnTo>
                  <a:lnTo>
                    <a:pt x="13402733" y="0"/>
                  </a:lnTo>
                  <a:close/>
                </a:path>
              </a:pathLst>
            </a:custGeom>
            <a:solidFill>
              <a:srgbClr val="F8CA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0683" y="7805417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34"/>
                  </a:moveTo>
                  <a:lnTo>
                    <a:pt x="13402733" y="1350534"/>
                  </a:lnTo>
                  <a:lnTo>
                    <a:pt x="13402733" y="0"/>
                  </a:lnTo>
                  <a:lnTo>
                    <a:pt x="0" y="0"/>
                  </a:lnTo>
                  <a:lnTo>
                    <a:pt x="0" y="1350534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0819" y="7014446"/>
              <a:ext cx="11809095" cy="1582420"/>
            </a:xfrm>
            <a:custGeom>
              <a:avLst/>
              <a:gdLst/>
              <a:ahLst/>
              <a:cxnLst/>
              <a:rect l="l" t="t" r="r" b="b"/>
              <a:pathLst>
                <a:path w="11809094" h="1582420">
                  <a:moveTo>
                    <a:pt x="11544884" y="0"/>
                  </a:moveTo>
                  <a:lnTo>
                    <a:pt x="263656" y="0"/>
                  </a:lnTo>
                  <a:lnTo>
                    <a:pt x="216254" y="4246"/>
                  </a:lnTo>
                  <a:lnTo>
                    <a:pt x="171643" y="16490"/>
                  </a:lnTo>
                  <a:lnTo>
                    <a:pt x="130568" y="35988"/>
                  </a:lnTo>
                  <a:lnTo>
                    <a:pt x="93771" y="61996"/>
                  </a:lnTo>
                  <a:lnTo>
                    <a:pt x="61996" y="93771"/>
                  </a:lnTo>
                  <a:lnTo>
                    <a:pt x="35988" y="130568"/>
                  </a:lnTo>
                  <a:lnTo>
                    <a:pt x="16490" y="171643"/>
                  </a:lnTo>
                  <a:lnTo>
                    <a:pt x="4246" y="216254"/>
                  </a:lnTo>
                  <a:lnTo>
                    <a:pt x="0" y="263656"/>
                  </a:lnTo>
                  <a:lnTo>
                    <a:pt x="0" y="1318284"/>
                  </a:lnTo>
                  <a:lnTo>
                    <a:pt x="4246" y="1365686"/>
                  </a:lnTo>
                  <a:lnTo>
                    <a:pt x="16490" y="1410297"/>
                  </a:lnTo>
                  <a:lnTo>
                    <a:pt x="35988" y="1451373"/>
                  </a:lnTo>
                  <a:lnTo>
                    <a:pt x="61996" y="1488170"/>
                  </a:lnTo>
                  <a:lnTo>
                    <a:pt x="93771" y="1519944"/>
                  </a:lnTo>
                  <a:lnTo>
                    <a:pt x="130568" y="1545952"/>
                  </a:lnTo>
                  <a:lnTo>
                    <a:pt x="171643" y="1565450"/>
                  </a:lnTo>
                  <a:lnTo>
                    <a:pt x="216254" y="1577694"/>
                  </a:lnTo>
                  <a:lnTo>
                    <a:pt x="263656" y="1581941"/>
                  </a:lnTo>
                  <a:lnTo>
                    <a:pt x="11544884" y="1581941"/>
                  </a:lnTo>
                  <a:lnTo>
                    <a:pt x="11592286" y="1577694"/>
                  </a:lnTo>
                  <a:lnTo>
                    <a:pt x="11636897" y="1565450"/>
                  </a:lnTo>
                  <a:lnTo>
                    <a:pt x="11677972" y="1545952"/>
                  </a:lnTo>
                  <a:lnTo>
                    <a:pt x="11714769" y="1519944"/>
                  </a:lnTo>
                  <a:lnTo>
                    <a:pt x="11746544" y="1488170"/>
                  </a:lnTo>
                  <a:lnTo>
                    <a:pt x="11772552" y="1451373"/>
                  </a:lnTo>
                  <a:lnTo>
                    <a:pt x="11792050" y="1410297"/>
                  </a:lnTo>
                  <a:lnTo>
                    <a:pt x="11804294" y="1365686"/>
                  </a:lnTo>
                  <a:lnTo>
                    <a:pt x="11808540" y="1318284"/>
                  </a:lnTo>
                  <a:lnTo>
                    <a:pt x="11808540" y="263656"/>
                  </a:lnTo>
                  <a:lnTo>
                    <a:pt x="11804294" y="216254"/>
                  </a:lnTo>
                  <a:lnTo>
                    <a:pt x="11792050" y="171643"/>
                  </a:lnTo>
                  <a:lnTo>
                    <a:pt x="11772552" y="130568"/>
                  </a:lnTo>
                  <a:lnTo>
                    <a:pt x="11746544" y="93771"/>
                  </a:lnTo>
                  <a:lnTo>
                    <a:pt x="11714769" y="61996"/>
                  </a:lnTo>
                  <a:lnTo>
                    <a:pt x="11677972" y="35988"/>
                  </a:lnTo>
                  <a:lnTo>
                    <a:pt x="11636897" y="16490"/>
                  </a:lnTo>
                  <a:lnTo>
                    <a:pt x="11592286" y="4246"/>
                  </a:lnTo>
                  <a:lnTo>
                    <a:pt x="11544884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20819" y="7014446"/>
              <a:ext cx="11809095" cy="1582420"/>
            </a:xfrm>
            <a:custGeom>
              <a:avLst/>
              <a:gdLst/>
              <a:ahLst/>
              <a:cxnLst/>
              <a:rect l="l" t="t" r="r" b="b"/>
              <a:pathLst>
                <a:path w="11809094" h="1582420">
                  <a:moveTo>
                    <a:pt x="0" y="263656"/>
                  </a:moveTo>
                  <a:lnTo>
                    <a:pt x="4246" y="216254"/>
                  </a:lnTo>
                  <a:lnTo>
                    <a:pt x="16490" y="171643"/>
                  </a:lnTo>
                  <a:lnTo>
                    <a:pt x="35988" y="130568"/>
                  </a:lnTo>
                  <a:lnTo>
                    <a:pt x="61996" y="93771"/>
                  </a:lnTo>
                  <a:lnTo>
                    <a:pt x="93771" y="61996"/>
                  </a:lnTo>
                  <a:lnTo>
                    <a:pt x="130568" y="35988"/>
                  </a:lnTo>
                  <a:lnTo>
                    <a:pt x="171643" y="16490"/>
                  </a:lnTo>
                  <a:lnTo>
                    <a:pt x="216254" y="4246"/>
                  </a:lnTo>
                  <a:lnTo>
                    <a:pt x="263656" y="0"/>
                  </a:lnTo>
                  <a:lnTo>
                    <a:pt x="11544884" y="0"/>
                  </a:lnTo>
                  <a:lnTo>
                    <a:pt x="11592286" y="4246"/>
                  </a:lnTo>
                  <a:lnTo>
                    <a:pt x="11636897" y="16490"/>
                  </a:lnTo>
                  <a:lnTo>
                    <a:pt x="11677972" y="35988"/>
                  </a:lnTo>
                  <a:lnTo>
                    <a:pt x="11714769" y="61996"/>
                  </a:lnTo>
                  <a:lnTo>
                    <a:pt x="11746544" y="93771"/>
                  </a:lnTo>
                  <a:lnTo>
                    <a:pt x="11772552" y="130568"/>
                  </a:lnTo>
                  <a:lnTo>
                    <a:pt x="11792050" y="171643"/>
                  </a:lnTo>
                  <a:lnTo>
                    <a:pt x="11804294" y="216254"/>
                  </a:lnTo>
                  <a:lnTo>
                    <a:pt x="11808540" y="263656"/>
                  </a:lnTo>
                  <a:lnTo>
                    <a:pt x="11808540" y="1318284"/>
                  </a:lnTo>
                  <a:lnTo>
                    <a:pt x="11804294" y="1365686"/>
                  </a:lnTo>
                  <a:lnTo>
                    <a:pt x="11792050" y="1410297"/>
                  </a:lnTo>
                  <a:lnTo>
                    <a:pt x="11772552" y="1451373"/>
                  </a:lnTo>
                  <a:lnTo>
                    <a:pt x="11746544" y="1488170"/>
                  </a:lnTo>
                  <a:lnTo>
                    <a:pt x="11714769" y="1519944"/>
                  </a:lnTo>
                  <a:lnTo>
                    <a:pt x="11677972" y="1545952"/>
                  </a:lnTo>
                  <a:lnTo>
                    <a:pt x="11636897" y="1565450"/>
                  </a:lnTo>
                  <a:lnTo>
                    <a:pt x="11592286" y="1577694"/>
                  </a:lnTo>
                  <a:lnTo>
                    <a:pt x="11544884" y="1581941"/>
                  </a:lnTo>
                  <a:lnTo>
                    <a:pt x="263656" y="1581941"/>
                  </a:lnTo>
                  <a:lnTo>
                    <a:pt x="216254" y="1577694"/>
                  </a:lnTo>
                  <a:lnTo>
                    <a:pt x="171643" y="1565450"/>
                  </a:lnTo>
                  <a:lnTo>
                    <a:pt x="130568" y="1545952"/>
                  </a:lnTo>
                  <a:lnTo>
                    <a:pt x="93771" y="1519944"/>
                  </a:lnTo>
                  <a:lnTo>
                    <a:pt x="61996" y="1488170"/>
                  </a:lnTo>
                  <a:lnTo>
                    <a:pt x="35988" y="1451373"/>
                  </a:lnTo>
                  <a:lnTo>
                    <a:pt x="16490" y="1410297"/>
                  </a:lnTo>
                  <a:lnTo>
                    <a:pt x="4246" y="1365686"/>
                  </a:lnTo>
                  <a:lnTo>
                    <a:pt x="0" y="1318284"/>
                  </a:lnTo>
                  <a:lnTo>
                    <a:pt x="0" y="263656"/>
                  </a:lnTo>
                  <a:close/>
                </a:path>
              </a:pathLst>
            </a:custGeom>
            <a:ln w="20941">
              <a:solidFill>
                <a:srgbClr val="F8CA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40358" y="2458387"/>
            <a:ext cx="8495030" cy="57054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350" spc="-70" dirty="0">
                <a:solidFill>
                  <a:srgbClr val="F8CA77"/>
                </a:solidFill>
                <a:latin typeface="Microsoft Sans Serif"/>
                <a:cs typeface="Microsoft Sans Serif"/>
              </a:rPr>
              <a:t>Досрочный</a:t>
            </a:r>
            <a:r>
              <a:rPr sz="5350" spc="2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65" dirty="0">
                <a:solidFill>
                  <a:srgbClr val="F8CA77"/>
                </a:solidFill>
                <a:latin typeface="Microsoft Sans Serif"/>
                <a:cs typeface="Microsoft Sans Serif"/>
              </a:rPr>
              <a:t>март</a:t>
            </a:r>
            <a:endParaRPr sz="5350">
              <a:latin typeface="Microsoft Sans Serif"/>
              <a:cs typeface="Microsoft Sans Serif"/>
            </a:endParaRPr>
          </a:p>
          <a:p>
            <a:pPr marL="12700" marR="5080">
              <a:lnSpc>
                <a:spcPts val="19140"/>
              </a:lnSpc>
              <a:spcBef>
                <a:spcPts val="2560"/>
              </a:spcBef>
            </a:pPr>
            <a:r>
              <a:rPr sz="5350" dirty="0">
                <a:solidFill>
                  <a:srgbClr val="F8CA77"/>
                </a:solidFill>
                <a:latin typeface="Microsoft Sans Serif"/>
                <a:cs typeface="Microsoft Sans Serif"/>
              </a:rPr>
              <a:t>Основной</a:t>
            </a:r>
            <a:r>
              <a:rPr sz="5350" spc="6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20" dirty="0">
                <a:solidFill>
                  <a:srgbClr val="F8CA77"/>
                </a:solidFill>
                <a:latin typeface="Microsoft Sans Serif"/>
                <a:cs typeface="Microsoft Sans Serif"/>
              </a:rPr>
              <a:t>май-июнь </a:t>
            </a:r>
            <a:r>
              <a:rPr sz="5350" spc="-1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60" dirty="0">
                <a:solidFill>
                  <a:srgbClr val="F8CA77"/>
                </a:solidFill>
                <a:latin typeface="Microsoft Sans Serif"/>
                <a:cs typeface="Microsoft Sans Serif"/>
              </a:rPr>
              <a:t>Дополнительный</a:t>
            </a:r>
            <a:r>
              <a:rPr sz="5350" spc="5" dirty="0">
                <a:solidFill>
                  <a:srgbClr val="F8CA77"/>
                </a:solidFill>
                <a:latin typeface="Microsoft Sans Serif"/>
                <a:cs typeface="Microsoft Sans Serif"/>
              </a:rPr>
              <a:t> </a:t>
            </a:r>
            <a:r>
              <a:rPr sz="5350" spc="-5" dirty="0">
                <a:solidFill>
                  <a:srgbClr val="F8CA77"/>
                </a:solidFill>
                <a:latin typeface="Microsoft Sans Serif"/>
                <a:cs typeface="Microsoft Sans Serif"/>
              </a:rPr>
              <a:t>сентябрь</a:t>
            </a:r>
            <a:endParaRPr sz="535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58616" cy="3981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6253" y="697498"/>
            <a:ext cx="16184244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42900" algn="l"/>
              </a:tabLst>
            </a:pPr>
            <a:r>
              <a:rPr sz="6600" spc="-5" dirty="0"/>
              <a:t>РЕГИСТРАЦИЯ</a:t>
            </a:r>
            <a:r>
              <a:rPr sz="6600" dirty="0"/>
              <a:t> </a:t>
            </a:r>
            <a:r>
              <a:rPr sz="6600" spc="-5" dirty="0"/>
              <a:t>НА</a:t>
            </a:r>
            <a:r>
              <a:rPr sz="6600" spc="-25" dirty="0"/>
              <a:t> </a:t>
            </a:r>
            <a:r>
              <a:rPr sz="6600" dirty="0"/>
              <a:t>УЧАСТИЕ</a:t>
            </a:r>
            <a:r>
              <a:rPr sz="6600" spc="5" dirty="0"/>
              <a:t> </a:t>
            </a:r>
            <a:r>
              <a:rPr sz="6600" dirty="0"/>
              <a:t>В	</a:t>
            </a:r>
            <a:r>
              <a:rPr sz="6600" spc="-5" dirty="0"/>
              <a:t>ГИА-11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405162" y="2214562"/>
            <a:ext cx="17665700" cy="681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5480" algn="ctr">
              <a:lnSpc>
                <a:spcPct val="100000"/>
              </a:lnSpc>
              <a:spcBef>
                <a:spcPts val="100"/>
              </a:spcBef>
            </a:pPr>
            <a:r>
              <a:rPr lang="ru-RU" sz="4450" b="1" u="heavy" dirty="0" smtClean="0">
                <a:solidFill>
                  <a:srgbClr val="9F090D"/>
                </a:solidFill>
                <a:uFill>
                  <a:solidFill>
                    <a:srgbClr val="9F090D"/>
                  </a:solidFill>
                </a:uFill>
                <a:latin typeface="Tahoma"/>
                <a:cs typeface="Tahoma"/>
              </a:rPr>
              <a:t>До 1 февраля 2025</a:t>
            </a:r>
            <a:endParaRPr sz="4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Tahoma"/>
              <a:cs typeface="Tahoma"/>
            </a:endParaRPr>
          </a:p>
          <a:p>
            <a:pPr marL="12700" marR="348615">
              <a:lnSpc>
                <a:spcPct val="100000"/>
              </a:lnSpc>
            </a:pP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необходимо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подать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заявление с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перечнем выбранных </a:t>
            </a:r>
            <a:r>
              <a:rPr sz="4450" spc="5" dirty="0">
                <a:solidFill>
                  <a:srgbClr val="5E0C0F"/>
                </a:solidFill>
                <a:latin typeface="Tahoma"/>
                <a:cs typeface="Tahoma"/>
              </a:rPr>
              <a:t>предметов.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ЕГЭ/ГВЭ</a:t>
            </a:r>
            <a:r>
              <a:rPr sz="44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можно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сдать:</a:t>
            </a:r>
            <a:endParaRPr sz="4450">
              <a:latin typeface="Tahoma"/>
              <a:cs typeface="Tahoma"/>
            </a:endParaRPr>
          </a:p>
          <a:p>
            <a:pPr marL="720090" marR="538480" indent="-708025">
              <a:lnSpc>
                <a:spcPct val="100000"/>
              </a:lnSpc>
              <a:spcBef>
                <a:spcPts val="10"/>
              </a:spcBef>
              <a:buClr>
                <a:srgbClr val="5E0C0F"/>
              </a:buClr>
              <a:buFont typeface="Wingdings"/>
              <a:buChar char=""/>
              <a:tabLst>
                <a:tab pos="896619" algn="l"/>
                <a:tab pos="897890" algn="l"/>
              </a:tabLst>
            </a:pPr>
            <a:r>
              <a:rPr dirty="0"/>
              <a:t>	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по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русскому</a:t>
            </a:r>
            <a:r>
              <a:rPr sz="44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языку,</a:t>
            </a:r>
            <a:r>
              <a:rPr sz="4450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математике,</a:t>
            </a:r>
            <a:r>
              <a:rPr sz="44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литературе,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физике,</a:t>
            </a:r>
            <a:r>
              <a:rPr sz="4450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химии,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 биологии,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географии, истории,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обществознанию, английскому </a:t>
            </a:r>
            <a:r>
              <a:rPr sz="4450" spc="-138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F"/>
                </a:solidFill>
                <a:latin typeface="Tahoma"/>
                <a:cs typeface="Tahoma"/>
              </a:rPr>
              <a:t>языку,</a:t>
            </a:r>
            <a:r>
              <a:rPr sz="4450" spc="-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spc="-5" dirty="0">
                <a:solidFill>
                  <a:srgbClr val="5E0C0F"/>
                </a:solidFill>
                <a:latin typeface="Tahoma"/>
                <a:cs typeface="Tahoma"/>
              </a:rPr>
              <a:t>информатике.</a:t>
            </a:r>
            <a:endParaRPr sz="4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00">
              <a:latin typeface="Tahoma"/>
              <a:cs typeface="Tahoma"/>
            </a:endParaRPr>
          </a:p>
          <a:p>
            <a:pPr marL="674370" marR="5080" algn="ctr">
              <a:lnSpc>
                <a:spcPct val="100000"/>
              </a:lnSpc>
            </a:pPr>
            <a:r>
              <a:rPr sz="4450" b="1" spc="-5" dirty="0">
                <a:solidFill>
                  <a:srgbClr val="5E0C0F"/>
                </a:solidFill>
                <a:latin typeface="Tahoma"/>
                <a:cs typeface="Tahoma"/>
              </a:rPr>
              <a:t>Корректировка</a:t>
            </a:r>
            <a:r>
              <a:rPr sz="4450" b="1" spc="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spc="-5" dirty="0">
                <a:solidFill>
                  <a:srgbClr val="5E0C0F"/>
                </a:solidFill>
                <a:latin typeface="Tahoma"/>
                <a:cs typeface="Tahoma"/>
              </a:rPr>
              <a:t>заявления</a:t>
            </a:r>
            <a:r>
              <a:rPr sz="4450" b="1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до 1</a:t>
            </a:r>
            <a:r>
              <a:rPr sz="4450" b="1" spc="-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февраля </a:t>
            </a:r>
            <a:r>
              <a:rPr sz="4450" b="1" spc="-5" dirty="0">
                <a:solidFill>
                  <a:srgbClr val="5E0C0F"/>
                </a:solidFill>
                <a:latin typeface="Tahoma"/>
                <a:cs typeface="Tahoma"/>
              </a:rPr>
              <a:t>(включительно) </a:t>
            </a:r>
            <a:r>
              <a:rPr sz="4450" b="1" spc="-129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2025</a:t>
            </a:r>
            <a:r>
              <a:rPr sz="4450" b="1" spc="-2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F"/>
                </a:solidFill>
                <a:latin typeface="Tahoma"/>
                <a:cs typeface="Tahoma"/>
              </a:rPr>
              <a:t>года</a:t>
            </a:r>
            <a:endParaRPr sz="44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45" y="340513"/>
            <a:ext cx="3213933" cy="3213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0490" y="4850712"/>
            <a:ext cx="228854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форма:</a:t>
            </a:r>
            <a:r>
              <a:rPr sz="2150" spc="-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ЕГЭ,</a:t>
            </a:r>
            <a:r>
              <a:rPr sz="2150" spc="-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ГВЭ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798" y="17456"/>
            <a:ext cx="1754505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64660" marR="5080" indent="-4252595">
              <a:lnSpc>
                <a:spcPct val="100600"/>
              </a:lnSpc>
              <a:spcBef>
                <a:spcPts val="90"/>
              </a:spcBef>
            </a:pPr>
            <a:r>
              <a:rPr spc="5" dirty="0"/>
              <a:t>НЕОБХОДИМОСТЬ</a:t>
            </a:r>
            <a:r>
              <a:rPr spc="20" dirty="0"/>
              <a:t> </a:t>
            </a:r>
            <a:r>
              <a:rPr spc="10" dirty="0"/>
              <a:t>СПЕЦИАЛЬНЫХ</a:t>
            </a:r>
            <a:r>
              <a:rPr spc="5" dirty="0"/>
              <a:t> </a:t>
            </a:r>
            <a:r>
              <a:rPr spc="10" dirty="0"/>
              <a:t>УСЛОВИЙ </a:t>
            </a:r>
            <a:r>
              <a:rPr spc="-1714" dirty="0"/>
              <a:t> </a:t>
            </a:r>
            <a:r>
              <a:rPr spc="10" dirty="0"/>
              <a:t>ПРИ</a:t>
            </a:r>
            <a:r>
              <a:rPr dirty="0"/>
              <a:t> </a:t>
            </a:r>
            <a:r>
              <a:rPr spc="10" dirty="0"/>
              <a:t>ПРОВЕДЕНИИ</a:t>
            </a:r>
            <a:r>
              <a:rPr spc="-100" dirty="0"/>
              <a:t> </a:t>
            </a:r>
            <a:r>
              <a:rPr spc="10" dirty="0"/>
              <a:t>ГИА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9747250" y="1768475"/>
            <a:ext cx="9677400" cy="78207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86535" marR="398780" indent="-1474470">
              <a:lnSpc>
                <a:spcPts val="3170"/>
              </a:lnSpc>
              <a:spcBef>
                <a:spcPts val="204"/>
              </a:spcBef>
            </a:pPr>
            <a:r>
              <a:rPr spc="-20" dirty="0">
                <a:solidFill>
                  <a:srgbClr val="C00000"/>
                </a:solidFill>
              </a:rPr>
              <a:t>Дополнительные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30" dirty="0"/>
              <a:t>специальные</a:t>
            </a:r>
            <a:r>
              <a:rPr spc="60" dirty="0"/>
              <a:t> </a:t>
            </a:r>
            <a:r>
              <a:rPr spc="-15"/>
              <a:t>условия </a:t>
            </a:r>
            <a:r>
              <a:rPr spc="-650"/>
              <a:t> </a:t>
            </a:r>
            <a:r>
              <a:rPr lang="ru-RU" spc="-650" dirty="0" smtClean="0"/>
              <a:t/>
            </a:r>
            <a:br>
              <a:rPr lang="ru-RU" spc="-650" dirty="0" smtClean="0"/>
            </a:br>
            <a:r>
              <a:rPr lang="ru-RU" spc="-650" dirty="0" smtClean="0"/>
              <a:t/>
            </a:r>
            <a:br>
              <a:rPr lang="ru-RU" spc="-650" dirty="0" smtClean="0"/>
            </a:br>
            <a:r>
              <a:rPr spc="-20" smtClean="0"/>
              <a:t>(заключение</a:t>
            </a:r>
            <a:r>
              <a:rPr lang="ru-RU" spc="-25" dirty="0" smtClean="0"/>
              <a:t>  ПМПК </a:t>
            </a:r>
            <a:r>
              <a:rPr spc="-25" smtClean="0"/>
              <a:t>)</a:t>
            </a:r>
            <a:endParaRPr spc="-25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/>
          </a:p>
          <a:p>
            <a:pPr marL="280670" indent="-161290">
              <a:lnSpc>
                <a:spcPts val="2575"/>
              </a:lnSpc>
              <a:buChar char="-"/>
              <a:tabLst>
                <a:tab pos="28130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компьютер</a:t>
            </a:r>
            <a:endParaRPr sz="2150">
              <a:latin typeface="Palatino Linotype"/>
              <a:cs typeface="Palatino Linotype"/>
            </a:endParaRPr>
          </a:p>
          <a:p>
            <a:pPr marL="280670" indent="-161290">
              <a:lnSpc>
                <a:spcPts val="2575"/>
              </a:lnSpc>
              <a:buChar char="-"/>
              <a:tabLst>
                <a:tab pos="28130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технические</a:t>
            </a:r>
            <a:r>
              <a:rPr sz="2150" b="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средства </a:t>
            </a:r>
            <a:r>
              <a:rPr sz="2150" b="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для</a:t>
            </a: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выполнения</a:t>
            </a:r>
            <a:r>
              <a:rPr sz="2150" b="0" spc="7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заданий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Palatino Linotype"/>
              <a:buChar char="-"/>
            </a:pPr>
            <a:endParaRPr sz="1900">
              <a:latin typeface="Palatino Linotype"/>
              <a:cs typeface="Palatino Linotype"/>
            </a:endParaRPr>
          </a:p>
          <a:p>
            <a:pPr marL="276860" indent="-156210">
              <a:lnSpc>
                <a:spcPct val="100000"/>
              </a:lnSpc>
              <a:buChar char="-"/>
              <a:tabLst>
                <a:tab pos="27749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отдельная</a:t>
            </a:r>
            <a:r>
              <a:rPr sz="2150" b="0" spc="-1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аудитория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Palatino Linotype"/>
              <a:buChar char="-"/>
            </a:pPr>
            <a:endParaRPr sz="1900">
              <a:latin typeface="Palatino Linotype"/>
              <a:cs typeface="Palatino Linotype"/>
            </a:endParaRPr>
          </a:p>
          <a:p>
            <a:pPr marL="280670" indent="-161290">
              <a:lnSpc>
                <a:spcPts val="2575"/>
              </a:lnSpc>
              <a:buChar char="-"/>
              <a:tabLst>
                <a:tab pos="28130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увеличительное</a:t>
            </a:r>
            <a:r>
              <a:rPr sz="2150" b="0" spc="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устройство</a:t>
            </a:r>
            <a:endParaRPr sz="2150">
              <a:latin typeface="Palatino Linotype"/>
              <a:cs typeface="Palatino Linotype"/>
            </a:endParaRPr>
          </a:p>
          <a:p>
            <a:pPr marL="280670" indent="-161290">
              <a:lnSpc>
                <a:spcPts val="2570"/>
              </a:lnSpc>
              <a:buChar char="-"/>
              <a:tabLst>
                <a:tab pos="28130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звукоусиливающая</a:t>
            </a:r>
            <a:r>
              <a:rPr sz="2150" b="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аппаратура</a:t>
            </a:r>
            <a:endParaRPr sz="2150">
              <a:latin typeface="Palatino Linotype"/>
              <a:cs typeface="Palatino Linotype"/>
            </a:endParaRPr>
          </a:p>
          <a:p>
            <a:pPr marL="121285" marR="1567180" indent="-1270">
              <a:lnSpc>
                <a:spcPts val="2570"/>
              </a:lnSpc>
              <a:spcBef>
                <a:spcPts val="90"/>
              </a:spcBef>
              <a:buChar char="-"/>
              <a:tabLst>
                <a:tab pos="28130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индивидуальное</a:t>
            </a:r>
            <a:r>
              <a:rPr sz="2150" b="0" spc="-7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равномерное</a:t>
            </a:r>
            <a:r>
              <a:rPr sz="2150" b="0" spc="6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освещение </a:t>
            </a:r>
            <a:r>
              <a:rPr sz="2150" b="0" spc="-5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(не</a:t>
            </a:r>
            <a:r>
              <a:rPr sz="2150" b="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менее</a:t>
            </a:r>
            <a:r>
              <a:rPr sz="2150" b="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5" dirty="0">
                <a:solidFill>
                  <a:srgbClr val="001F5F"/>
                </a:solidFill>
                <a:latin typeface="Palatino Linotype"/>
                <a:cs typeface="Palatino Linotype"/>
              </a:rPr>
              <a:t>300</a:t>
            </a:r>
            <a:r>
              <a:rPr sz="2150" b="0" spc="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люкс)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1F5F"/>
              </a:buClr>
              <a:buFont typeface="Palatino Linotype"/>
              <a:buChar char="-"/>
            </a:pPr>
            <a:endParaRPr sz="1800">
              <a:latin typeface="Palatino Linotype"/>
              <a:cs typeface="Palatino Linotype"/>
            </a:endParaRPr>
          </a:p>
          <a:p>
            <a:pPr marL="276860" indent="-156210">
              <a:lnSpc>
                <a:spcPct val="100000"/>
              </a:lnSpc>
              <a:buChar char="-"/>
              <a:tabLst>
                <a:tab pos="27749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экзаменационные</a:t>
            </a:r>
            <a:r>
              <a:rPr sz="2150" b="0" spc="-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материалы </a:t>
            </a:r>
            <a:r>
              <a:rPr sz="2150" b="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2150" b="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увеличенном</a:t>
            </a:r>
            <a:r>
              <a:rPr sz="2150" b="0" spc="17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размере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Palatino Linotype"/>
              <a:buChar char="-"/>
            </a:pPr>
            <a:endParaRPr sz="1900">
              <a:latin typeface="Palatino Linotype"/>
              <a:cs typeface="Palatino Linotype"/>
            </a:endParaRPr>
          </a:p>
          <a:p>
            <a:pPr marL="121285" marR="1299210">
              <a:lnSpc>
                <a:spcPct val="100000"/>
              </a:lnSpc>
              <a:spcBef>
                <a:spcPts val="5"/>
              </a:spcBef>
              <a:buChar char="-"/>
              <a:tabLst>
                <a:tab pos="277495" algn="l"/>
              </a:tabLst>
            </a:pP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оформление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экзаменационных материалов </a:t>
            </a:r>
            <a:r>
              <a:rPr sz="2150" b="0" spc="-5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рельефно-точечным</a:t>
            </a:r>
            <a:r>
              <a:rPr sz="2150" b="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шрифтом</a:t>
            </a:r>
            <a:r>
              <a:rPr sz="2150" b="0" spc="1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Брайля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001F5F"/>
              </a:buClr>
              <a:buFont typeface="Palatino Linotype"/>
              <a:buChar char="-"/>
            </a:pPr>
            <a:endParaRPr sz="1850">
              <a:latin typeface="Palatino Linotype"/>
              <a:cs typeface="Palatino Linotype"/>
            </a:endParaRPr>
          </a:p>
          <a:p>
            <a:pPr marL="276860" indent="-156210">
              <a:lnSpc>
                <a:spcPct val="100000"/>
              </a:lnSpc>
              <a:buChar char="-"/>
              <a:tabLst>
                <a:tab pos="277495" algn="l"/>
              </a:tabLst>
            </a:pP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ППЭ</a:t>
            </a:r>
            <a:r>
              <a:rPr sz="2150" b="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sz="2150" b="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дому/на</a:t>
            </a:r>
            <a:r>
              <a:rPr sz="2150" b="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базе</a:t>
            </a:r>
            <a:r>
              <a:rPr sz="2150" b="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медицинского</a:t>
            </a:r>
            <a:r>
              <a:rPr sz="2150" b="0" spc="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b="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учреждения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6262" y="8953937"/>
            <a:ext cx="138239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сист</a:t>
            </a: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нт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568" y="6113773"/>
            <a:ext cx="6511290" cy="100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5"/>
              </a:spcBef>
            </a:pPr>
            <a:r>
              <a:rPr sz="215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питание</a:t>
            </a:r>
            <a:endParaRPr sz="2150">
              <a:latin typeface="Palatino Linotype"/>
              <a:cs typeface="Palatino Linotype"/>
            </a:endParaRPr>
          </a:p>
          <a:p>
            <a:pPr marL="13335" marR="5080">
              <a:lnSpc>
                <a:spcPts val="2570"/>
              </a:lnSpc>
              <a:spcBef>
                <a:spcPts val="95"/>
              </a:spcBef>
            </a:pP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-перерывы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для </a:t>
            </a: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проведения 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необходимых </a:t>
            </a: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лечебных </a:t>
            </a:r>
            <a:r>
              <a:rPr sz="2150" spc="-5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215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профилактических</a:t>
            </a:r>
            <a:r>
              <a:rPr sz="2150" spc="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мероприятий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2450" y="2378075"/>
            <a:ext cx="6338570" cy="17703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76910" marR="5080" indent="1905" algn="ctr">
              <a:lnSpc>
                <a:spcPts val="3170"/>
              </a:lnSpc>
              <a:spcBef>
                <a:spcPts val="204"/>
              </a:spcBef>
            </a:pPr>
            <a:r>
              <a:rPr sz="2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Общие</a:t>
            </a:r>
            <a:r>
              <a:rPr sz="2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650" b="1" spc="-30" dirty="0">
                <a:solidFill>
                  <a:srgbClr val="113079"/>
                </a:solidFill>
                <a:latin typeface="Palatino Linotype"/>
                <a:cs typeface="Palatino Linotype"/>
              </a:rPr>
              <a:t>специальные</a:t>
            </a:r>
            <a:r>
              <a:rPr sz="2650" b="1" spc="-10" dirty="0">
                <a:solidFill>
                  <a:srgbClr val="113079"/>
                </a:solidFill>
                <a:latin typeface="Palatino Linotype"/>
                <a:cs typeface="Palatino Linotype"/>
              </a:rPr>
              <a:t> </a:t>
            </a:r>
            <a:r>
              <a:rPr sz="2650" b="1" spc="-15" dirty="0">
                <a:solidFill>
                  <a:srgbClr val="113079"/>
                </a:solidFill>
                <a:latin typeface="Palatino Linotype"/>
                <a:cs typeface="Palatino Linotype"/>
              </a:rPr>
              <a:t>условия </a:t>
            </a:r>
            <a:r>
              <a:rPr sz="2650" b="1" spc="-10" dirty="0">
                <a:solidFill>
                  <a:srgbClr val="113079"/>
                </a:solidFill>
                <a:latin typeface="Palatino Linotype"/>
                <a:cs typeface="Palatino Linotype"/>
              </a:rPr>
              <a:t> </a:t>
            </a:r>
            <a:r>
              <a:rPr sz="2650" b="1" spc="-20" dirty="0">
                <a:solidFill>
                  <a:srgbClr val="113079"/>
                </a:solidFill>
                <a:latin typeface="Palatino Linotype"/>
                <a:cs typeface="Palatino Linotype"/>
              </a:rPr>
              <a:t>(</a:t>
            </a:r>
            <a:r>
              <a:rPr sz="2650" b="1" spc="-20">
                <a:solidFill>
                  <a:srgbClr val="113079"/>
                </a:solidFill>
                <a:latin typeface="Palatino Linotype"/>
                <a:cs typeface="Palatino Linotype"/>
              </a:rPr>
              <a:t>справка </a:t>
            </a:r>
            <a:r>
              <a:rPr lang="ru-RU" sz="2650" b="1" spc="-15" dirty="0" smtClean="0">
                <a:solidFill>
                  <a:srgbClr val="113079"/>
                </a:solidFill>
                <a:latin typeface="Palatino Linotype"/>
                <a:cs typeface="Palatino Linotype"/>
              </a:rPr>
              <a:t>об инвалидности </a:t>
            </a:r>
            <a:r>
              <a:rPr sz="2650" b="1" spc="-15" smtClean="0">
                <a:solidFill>
                  <a:srgbClr val="113079"/>
                </a:solidFill>
                <a:latin typeface="Palatino Linotype"/>
                <a:cs typeface="Palatino Linotype"/>
              </a:rPr>
              <a:t> </a:t>
            </a:r>
            <a:r>
              <a:rPr sz="2650" b="1" spc="-10" dirty="0">
                <a:solidFill>
                  <a:srgbClr val="113079"/>
                </a:solidFill>
                <a:latin typeface="Palatino Linotype"/>
                <a:cs typeface="Palatino Linotype"/>
              </a:rPr>
              <a:t>и </a:t>
            </a:r>
            <a:r>
              <a:rPr sz="2650" b="1" spc="-20" dirty="0">
                <a:solidFill>
                  <a:srgbClr val="113079"/>
                </a:solidFill>
                <a:latin typeface="Palatino Linotype"/>
                <a:cs typeface="Palatino Linotype"/>
              </a:rPr>
              <a:t>(или) заключение </a:t>
            </a:r>
            <a:r>
              <a:rPr sz="2650" b="1" spc="-650" dirty="0">
                <a:solidFill>
                  <a:srgbClr val="113079"/>
                </a:solidFill>
                <a:latin typeface="Palatino Linotype"/>
                <a:cs typeface="Palatino Linotype"/>
              </a:rPr>
              <a:t> </a:t>
            </a:r>
            <a:r>
              <a:rPr sz="2650" b="1" spc="-25" dirty="0">
                <a:solidFill>
                  <a:srgbClr val="113079"/>
                </a:solidFill>
                <a:latin typeface="Palatino Linotype"/>
                <a:cs typeface="Palatino Linotype"/>
              </a:rPr>
              <a:t>ЦПМПК)</a:t>
            </a:r>
            <a:endParaRPr sz="2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150" b="1" spc="-10" dirty="0">
                <a:solidFill>
                  <a:srgbClr val="C00000"/>
                </a:solidFill>
                <a:latin typeface="Cambria"/>
                <a:cs typeface="Cambria"/>
              </a:rPr>
              <a:t>+1,5</a:t>
            </a:r>
            <a:r>
              <a:rPr sz="215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150" b="1" spc="-15" dirty="0">
                <a:solidFill>
                  <a:srgbClr val="C00000"/>
                </a:solidFill>
                <a:latin typeface="Cambria"/>
                <a:cs typeface="Cambria"/>
              </a:rPr>
              <a:t>часа</a:t>
            </a:r>
            <a:endParaRPr sz="215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193" y="3475496"/>
            <a:ext cx="922275" cy="9222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647" y="4732002"/>
            <a:ext cx="1075569" cy="9951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647" y="6184523"/>
            <a:ext cx="929814" cy="92981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842250" y="3444875"/>
            <a:ext cx="1940560" cy="5405755"/>
            <a:chOff x="9778131" y="3437801"/>
            <a:chExt cx="1940560" cy="540575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9693" y="3437801"/>
              <a:ext cx="1392208" cy="872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7648" y="4925504"/>
              <a:ext cx="932327" cy="934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78131" y="7551602"/>
              <a:ext cx="1940045" cy="1291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0838" y="6438338"/>
              <a:ext cx="1123316" cy="1123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5995" y="734879"/>
            <a:ext cx="92913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ЕГЭ</a:t>
            </a:r>
            <a:r>
              <a:rPr sz="6600" spc="-45" dirty="0"/>
              <a:t> </a:t>
            </a:r>
            <a:r>
              <a:rPr sz="6600" spc="-5" dirty="0"/>
              <a:t>ПО</a:t>
            </a:r>
            <a:r>
              <a:rPr sz="6600" spc="-40" dirty="0"/>
              <a:t> </a:t>
            </a:r>
            <a:r>
              <a:rPr sz="6600" spc="-5" dirty="0"/>
              <a:t>МАТЕМАТИКЕ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3229086" y="2015510"/>
            <a:ext cx="16229330" cy="228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Результаты</a:t>
            </a:r>
            <a:r>
              <a:rPr sz="4950" spc="2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ЕГЭ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по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математике</a:t>
            </a:r>
            <a:r>
              <a:rPr sz="4950" spc="5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базового</a:t>
            </a: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уровня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: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ts val="5940"/>
              </a:lnSpc>
              <a:spcBef>
                <a:spcPts val="95"/>
              </a:spcBef>
              <a:tabLst>
                <a:tab pos="4484370" algn="l"/>
                <a:tab pos="7085965" algn="l"/>
                <a:tab pos="11475085" algn="l"/>
                <a:tab pos="13128625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5-балл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ь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ная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шкала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,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учитываютс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пр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и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получении  аттестата</a:t>
            </a:r>
            <a:r>
              <a:rPr sz="4950" spc="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среднем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общем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образовании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4457" y="5031439"/>
            <a:ext cx="120961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2460" algn="l"/>
                <a:tab pos="3439160" algn="l"/>
                <a:tab pos="7661275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ЕГЭ	по	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математике	</a:t>
            </a:r>
            <a:r>
              <a:rPr sz="4950" b="1" spc="-10" dirty="0">
                <a:solidFill>
                  <a:srgbClr val="5E0C0F"/>
                </a:solidFill>
                <a:latin typeface="Tahoma"/>
                <a:cs typeface="Tahoma"/>
              </a:rPr>
              <a:t>профильного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9086" y="5031439"/>
            <a:ext cx="3983354" cy="228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Результаты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35"/>
              </a:lnSpc>
            </a:pPr>
            <a:r>
              <a:rPr sz="4950" b="1" spc="-5" dirty="0">
                <a:solidFill>
                  <a:srgbClr val="5E0C0F"/>
                </a:solidFill>
                <a:latin typeface="Tahoma"/>
                <a:cs typeface="Tahoma"/>
              </a:rPr>
              <a:t>уровня: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40"/>
              </a:lnSpc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100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-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балльн</a:t>
            </a:r>
            <a:r>
              <a:rPr sz="4950" spc="-20" dirty="0">
                <a:solidFill>
                  <a:srgbClr val="5E0C0F"/>
                </a:solidFill>
                <a:latin typeface="Tahoma"/>
                <a:cs typeface="Tahoma"/>
              </a:rPr>
              <a:t>а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я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5283" y="6539456"/>
            <a:ext cx="116935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2070" algn="l"/>
                <a:tab pos="6960234" algn="l"/>
                <a:tab pos="8592185" algn="l"/>
              </a:tabLst>
            </a:pP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шкала,	учитываются	при	получении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9086" y="7293360"/>
            <a:ext cx="1623377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690620" algn="l"/>
                <a:tab pos="8388985" algn="l"/>
                <a:tab pos="9424035" algn="l"/>
                <a:tab pos="12689840" algn="l"/>
              </a:tabLst>
            </a:pP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аттестата,	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используютс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я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кач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е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ств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е</a:t>
            </a:r>
            <a:r>
              <a:rPr sz="4950" dirty="0">
                <a:solidFill>
                  <a:srgbClr val="5E0C0F"/>
                </a:solidFill>
                <a:latin typeface="Tahoma"/>
                <a:cs typeface="Tahoma"/>
              </a:rPr>
              <a:t>	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результатов 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вступительных</a:t>
            </a:r>
            <a:r>
              <a:rPr sz="4950" spc="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испытаний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при</a:t>
            </a:r>
            <a:r>
              <a:rPr sz="4950" spc="-10" dirty="0">
                <a:solidFill>
                  <a:srgbClr val="5E0C0F"/>
                </a:solidFill>
                <a:latin typeface="Tahoma"/>
                <a:cs typeface="Tahoma"/>
              </a:rPr>
              <a:t> поступлении</a:t>
            </a:r>
            <a:r>
              <a:rPr sz="4950" spc="-15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</a:t>
            </a:r>
            <a:r>
              <a:rPr sz="4950" spc="10" dirty="0">
                <a:solidFill>
                  <a:srgbClr val="5E0C0F"/>
                </a:solidFill>
                <a:latin typeface="Tahoma"/>
                <a:cs typeface="Tahoma"/>
              </a:rPr>
              <a:t> </a:t>
            </a:r>
            <a:r>
              <a:rPr sz="4950" spc="-5" dirty="0">
                <a:solidFill>
                  <a:srgbClr val="5E0C0F"/>
                </a:solidFill>
                <a:latin typeface="Tahoma"/>
                <a:cs typeface="Tahoma"/>
              </a:rPr>
              <a:t>вуз.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69109" cy="3659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650" y="854075"/>
            <a:ext cx="14575790" cy="125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4830" marR="5080" indent="-3072765">
              <a:lnSpc>
                <a:spcPct val="100600"/>
              </a:lnSpc>
              <a:spcBef>
                <a:spcPts val="95"/>
              </a:spcBef>
            </a:pPr>
            <a:r>
              <a:rPr sz="4000" spc="25"/>
              <a:t>КЛЮЧЕВЫЕ</a:t>
            </a:r>
            <a:r>
              <a:rPr sz="4000" spc="-35"/>
              <a:t> </a:t>
            </a:r>
            <a:r>
              <a:rPr sz="4000" spc="20" smtClean="0"/>
              <a:t>ИЗМЕНЕНИЯ</a:t>
            </a:r>
            <a:r>
              <a:rPr sz="4000" spc="-20" smtClean="0"/>
              <a:t> </a:t>
            </a:r>
            <a:r>
              <a:rPr lang="ru-RU" sz="4000" spc="25" dirty="0" smtClean="0"/>
              <a:t/>
            </a:r>
            <a:br>
              <a:rPr lang="ru-RU" sz="4000" spc="25" dirty="0" smtClean="0"/>
            </a:br>
            <a:r>
              <a:rPr sz="4000" spc="20" smtClean="0"/>
              <a:t>ПОРЯДКЕ </a:t>
            </a:r>
            <a:r>
              <a:rPr sz="4000" spc="-1714" smtClean="0"/>
              <a:t> </a:t>
            </a:r>
            <a:r>
              <a:rPr sz="4000" spc="20" dirty="0"/>
              <a:t>ПРОВЕДЕНИЯ</a:t>
            </a:r>
            <a:r>
              <a:rPr sz="4000" dirty="0"/>
              <a:t> </a:t>
            </a:r>
            <a:r>
              <a:rPr sz="4000" spc="20" dirty="0"/>
              <a:t>ГИА-11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" y="2835275"/>
            <a:ext cx="8148757" cy="64081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88722" y="2889964"/>
            <a:ext cx="9685020" cy="3161665"/>
          </a:xfrm>
          <a:prstGeom prst="rect">
            <a:avLst/>
          </a:prstGeom>
          <a:ln w="7539">
            <a:solidFill>
              <a:srgbClr val="001F5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153670" marR="122555" indent="565150" algn="just">
              <a:lnSpc>
                <a:spcPct val="99600"/>
              </a:lnSpc>
              <a:spcBef>
                <a:spcPts val="439"/>
              </a:spcBef>
            </a:pP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п.</a:t>
            </a:r>
            <a:r>
              <a:rPr sz="2650" spc="-2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13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0" dirty="0">
                <a:solidFill>
                  <a:srgbClr val="5E0C0F"/>
                </a:solidFill>
                <a:latin typeface="Microsoft Sans Serif"/>
                <a:cs typeface="Microsoft Sans Serif"/>
              </a:rPr>
              <a:t>«Лица,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указанные</a:t>
            </a:r>
            <a:r>
              <a:rPr sz="2650" spc="-4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в</a:t>
            </a:r>
            <a:r>
              <a:rPr sz="26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пункте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7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Порядка,</a:t>
            </a:r>
            <a:r>
              <a:rPr sz="2650" spc="-4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вправе </a:t>
            </a:r>
            <a:r>
              <a:rPr sz="2650" spc="-2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изменить</a:t>
            </a:r>
            <a:r>
              <a:rPr sz="2650" spc="-4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указанный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в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заявлениях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об </a:t>
            </a:r>
            <a:r>
              <a:rPr sz="2650" spc="-20" dirty="0">
                <a:solidFill>
                  <a:srgbClr val="5E0C0F"/>
                </a:solidFill>
                <a:latin typeface="Microsoft Sans Serif"/>
                <a:cs typeface="Microsoft Sans Serif"/>
              </a:rPr>
              <a:t>участии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в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экзаменах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уровень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ЕГЭ по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75" dirty="0">
                <a:solidFill>
                  <a:srgbClr val="5E0C0F"/>
                </a:solidFill>
                <a:latin typeface="Microsoft Sans Serif"/>
                <a:cs typeface="Microsoft Sans Serif"/>
              </a:rPr>
              <a:t>математике.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В </a:t>
            </a:r>
            <a:r>
              <a:rPr sz="2650" spc="-65" dirty="0">
                <a:solidFill>
                  <a:srgbClr val="5E0C0F"/>
                </a:solidFill>
                <a:latin typeface="Microsoft Sans Serif"/>
                <a:cs typeface="Microsoft Sans Serif"/>
              </a:rPr>
              <a:t>этом </a:t>
            </a:r>
            <a:r>
              <a:rPr sz="2650" spc="-20" dirty="0">
                <a:solidFill>
                  <a:srgbClr val="5E0C0F"/>
                </a:solidFill>
                <a:latin typeface="Microsoft Sans Serif"/>
                <a:cs typeface="Microsoft Sans Serif"/>
              </a:rPr>
              <a:t>случае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указанные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лица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5" dirty="0">
                <a:solidFill>
                  <a:srgbClr val="5E0C0F"/>
                </a:solidFill>
                <a:latin typeface="Microsoft Sans Serif"/>
                <a:cs typeface="Microsoft Sans Serif"/>
              </a:rPr>
              <a:t>подают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в</a:t>
            </a:r>
            <a:r>
              <a:rPr sz="26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110" dirty="0">
                <a:solidFill>
                  <a:srgbClr val="5E0C0F"/>
                </a:solidFill>
                <a:latin typeface="Microsoft Sans Serif"/>
                <a:cs typeface="Microsoft Sans Serif"/>
              </a:rPr>
              <a:t>ГЭК</a:t>
            </a:r>
            <a:r>
              <a:rPr sz="2650" spc="-10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0" dirty="0">
                <a:solidFill>
                  <a:srgbClr val="5E0C0F"/>
                </a:solidFill>
                <a:latin typeface="Microsoft Sans Serif"/>
                <a:cs typeface="Microsoft Sans Serif"/>
              </a:rPr>
              <a:t>соответствующие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 заявления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с</a:t>
            </a:r>
            <a:r>
              <a:rPr sz="26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60" dirty="0">
                <a:solidFill>
                  <a:srgbClr val="5E0C0F"/>
                </a:solidFill>
                <a:latin typeface="Microsoft Sans Serif"/>
                <a:cs typeface="Microsoft Sans Serif"/>
              </a:rPr>
              <a:t>указанием </a:t>
            </a:r>
            <a:r>
              <a:rPr sz="2650" spc="-5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измененного</a:t>
            </a:r>
            <a:r>
              <a:rPr sz="2650" spc="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уровня</a:t>
            </a:r>
            <a:r>
              <a:rPr sz="26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ЕГЭ</a:t>
            </a:r>
            <a:r>
              <a:rPr sz="2650" spc="1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по</a:t>
            </a:r>
            <a:r>
              <a:rPr sz="2650" spc="5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80" dirty="0">
                <a:solidFill>
                  <a:srgbClr val="5E0C0F"/>
                </a:solidFill>
                <a:latin typeface="Microsoft Sans Serif"/>
                <a:cs typeface="Microsoft Sans Serif"/>
              </a:rPr>
              <a:t>математике.</a:t>
            </a:r>
            <a:endParaRPr sz="2650">
              <a:latin typeface="Microsoft Sans Serif"/>
              <a:cs typeface="Microsoft Sans Serif"/>
            </a:endParaRPr>
          </a:p>
          <a:p>
            <a:pPr marL="153670" marR="126364" indent="565150" algn="just">
              <a:lnSpc>
                <a:spcPts val="3170"/>
              </a:lnSpc>
              <a:spcBef>
                <a:spcPts val="2075"/>
              </a:spcBef>
            </a:pPr>
            <a:r>
              <a:rPr sz="2650" spc="-85" dirty="0">
                <a:solidFill>
                  <a:srgbClr val="5E0C0F"/>
                </a:solidFill>
                <a:latin typeface="Microsoft Sans Serif"/>
                <a:cs typeface="Microsoft Sans Serif"/>
              </a:rPr>
              <a:t>Указанные 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заявления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подаются </a:t>
            </a:r>
            <a:r>
              <a:rPr sz="2650" spc="-15" dirty="0">
                <a:solidFill>
                  <a:srgbClr val="5E0C0F"/>
                </a:solidFill>
                <a:latin typeface="Microsoft Sans Serif"/>
                <a:cs typeface="Microsoft Sans Serif"/>
              </a:rPr>
              <a:t>не </a:t>
            </a:r>
            <a:r>
              <a:rPr sz="2650" spc="-60" dirty="0">
                <a:solidFill>
                  <a:srgbClr val="5E0C0F"/>
                </a:solidFill>
                <a:latin typeface="Microsoft Sans Serif"/>
                <a:cs typeface="Microsoft Sans Serif"/>
              </a:rPr>
              <a:t>позднее </a:t>
            </a:r>
            <a:r>
              <a:rPr sz="2650" spc="-50" dirty="0">
                <a:solidFill>
                  <a:srgbClr val="5E0C0F"/>
                </a:solidFill>
                <a:latin typeface="Microsoft Sans Serif"/>
                <a:cs typeface="Microsoft Sans Serif"/>
              </a:rPr>
              <a:t>чем </a:t>
            </a:r>
            <a:r>
              <a:rPr sz="2650" spc="-60" dirty="0">
                <a:solidFill>
                  <a:srgbClr val="5E0C0F"/>
                </a:solidFill>
                <a:latin typeface="Microsoft Sans Serif"/>
                <a:cs typeface="Microsoft Sans Serif"/>
              </a:rPr>
              <a:t>за </a:t>
            </a:r>
            <a:r>
              <a:rPr sz="2650" spc="-35" dirty="0">
                <a:solidFill>
                  <a:srgbClr val="5E0C0F"/>
                </a:solidFill>
                <a:latin typeface="Microsoft Sans Serif"/>
                <a:cs typeface="Microsoft Sans Serif"/>
              </a:rPr>
              <a:t>две </a:t>
            </a:r>
            <a:r>
              <a:rPr sz="2650" spc="-3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недели</a:t>
            </a:r>
            <a:r>
              <a:rPr sz="2650" spc="-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5E0C0F"/>
                </a:solidFill>
                <a:latin typeface="Microsoft Sans Serif"/>
                <a:cs typeface="Microsoft Sans Serif"/>
              </a:rPr>
              <a:t>до</a:t>
            </a:r>
            <a:r>
              <a:rPr sz="2650" spc="95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5E0C0F"/>
                </a:solidFill>
                <a:latin typeface="Microsoft Sans Serif"/>
                <a:cs typeface="Microsoft Sans Serif"/>
              </a:rPr>
              <a:t>начала</a:t>
            </a:r>
            <a:r>
              <a:rPr sz="2650" spc="3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60" dirty="0">
                <a:solidFill>
                  <a:srgbClr val="5E0C0F"/>
                </a:solidFill>
                <a:latin typeface="Microsoft Sans Serif"/>
                <a:cs typeface="Microsoft Sans Serif"/>
              </a:rPr>
              <a:t>соответствующего</a:t>
            </a:r>
            <a:r>
              <a:rPr sz="2650" spc="140" dirty="0">
                <a:solidFill>
                  <a:srgbClr val="5E0C0F"/>
                </a:solidFill>
                <a:latin typeface="Microsoft Sans Serif"/>
                <a:cs typeface="Microsoft Sans Serif"/>
              </a:rPr>
              <a:t> </a:t>
            </a:r>
            <a:r>
              <a:rPr sz="2650" spc="-60" dirty="0">
                <a:solidFill>
                  <a:srgbClr val="5E0C0F"/>
                </a:solidFill>
                <a:latin typeface="Microsoft Sans Serif"/>
                <a:cs typeface="Microsoft Sans Serif"/>
              </a:rPr>
              <a:t>экзамена.»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9360" y="6916471"/>
            <a:ext cx="9581515" cy="1835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3950" spc="-45" dirty="0">
                <a:solidFill>
                  <a:srgbClr val="9F090D"/>
                </a:solidFill>
                <a:latin typeface="Microsoft Sans Serif"/>
                <a:cs typeface="Microsoft Sans Serif"/>
              </a:rPr>
              <a:t>Участниками</a:t>
            </a:r>
            <a:r>
              <a:rPr sz="3950" spc="9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85" dirty="0">
                <a:solidFill>
                  <a:srgbClr val="9F090D"/>
                </a:solidFill>
                <a:latin typeface="Microsoft Sans Serif"/>
                <a:cs typeface="Microsoft Sans Serif"/>
              </a:rPr>
              <a:t>ГИА-11</a:t>
            </a:r>
            <a:r>
              <a:rPr sz="3950" spc="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90" dirty="0">
                <a:solidFill>
                  <a:srgbClr val="9F090D"/>
                </a:solidFill>
                <a:latin typeface="Microsoft Sans Serif"/>
                <a:cs typeface="Microsoft Sans Serif"/>
              </a:rPr>
              <a:t>возможно</a:t>
            </a:r>
            <a:endParaRPr sz="3950">
              <a:latin typeface="Microsoft Sans Serif"/>
              <a:cs typeface="Microsoft Sans Serif"/>
            </a:endParaRPr>
          </a:p>
          <a:p>
            <a:pPr marL="12700" marR="5080" indent="291465">
              <a:lnSpc>
                <a:spcPct val="100000"/>
              </a:lnSpc>
              <a:spcBef>
                <a:spcPts val="5"/>
              </a:spcBef>
            </a:pPr>
            <a:r>
              <a:rPr sz="3950" b="1" spc="5" dirty="0">
                <a:solidFill>
                  <a:srgbClr val="9F090D"/>
                </a:solidFill>
                <a:latin typeface="Arial"/>
                <a:cs typeface="Arial"/>
              </a:rPr>
              <a:t>ИЗМЕНЕНИЕ</a:t>
            </a:r>
            <a:r>
              <a:rPr sz="3950" b="1" spc="4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3950" b="1" spc="-5" dirty="0">
                <a:solidFill>
                  <a:srgbClr val="9F090D"/>
                </a:solidFill>
                <a:latin typeface="Arial"/>
                <a:cs typeface="Arial"/>
              </a:rPr>
              <a:t>УРОВНЯ</a:t>
            </a:r>
            <a:r>
              <a:rPr sz="3950" b="1" spc="8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3950" spc="-25" dirty="0">
                <a:solidFill>
                  <a:srgbClr val="9F090D"/>
                </a:solidFill>
                <a:latin typeface="Microsoft Sans Serif"/>
                <a:cs typeface="Microsoft Sans Serif"/>
              </a:rPr>
              <a:t>по</a:t>
            </a:r>
            <a:r>
              <a:rPr sz="3950" spc="16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90" dirty="0">
                <a:solidFill>
                  <a:srgbClr val="9F090D"/>
                </a:solidFill>
                <a:latin typeface="Microsoft Sans Serif"/>
                <a:cs typeface="Microsoft Sans Serif"/>
              </a:rPr>
              <a:t>математике </a:t>
            </a:r>
            <a:r>
              <a:rPr sz="3950" spc="-8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с</a:t>
            </a:r>
            <a:r>
              <a:rPr sz="3950" spc="2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85" dirty="0">
                <a:solidFill>
                  <a:srgbClr val="9F090D"/>
                </a:solidFill>
                <a:latin typeface="Microsoft Sans Serif"/>
                <a:cs typeface="Microsoft Sans Serif"/>
              </a:rPr>
              <a:t>базового</a:t>
            </a:r>
            <a:r>
              <a:rPr sz="3950" spc="1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5" dirty="0">
                <a:solidFill>
                  <a:srgbClr val="9F090D"/>
                </a:solidFill>
                <a:latin typeface="Microsoft Sans Serif"/>
                <a:cs typeface="Microsoft Sans Serif"/>
              </a:rPr>
              <a:t>на</a:t>
            </a:r>
            <a:r>
              <a:rPr sz="3950" spc="2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15" dirty="0">
                <a:solidFill>
                  <a:srgbClr val="9F090D"/>
                </a:solidFill>
                <a:latin typeface="Microsoft Sans Serif"/>
                <a:cs typeface="Microsoft Sans Serif"/>
              </a:rPr>
              <a:t>профильный</a:t>
            </a:r>
            <a:r>
              <a:rPr sz="3950" spc="10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5" dirty="0">
                <a:solidFill>
                  <a:srgbClr val="9F090D"/>
                </a:solidFill>
                <a:latin typeface="Microsoft Sans Serif"/>
                <a:cs typeface="Microsoft Sans Serif"/>
              </a:rPr>
              <a:t>или</a:t>
            </a:r>
            <a:r>
              <a:rPr sz="3950" spc="5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15" dirty="0">
                <a:solidFill>
                  <a:srgbClr val="9F090D"/>
                </a:solidFill>
                <a:latin typeface="Microsoft Sans Serif"/>
                <a:cs typeface="Microsoft Sans Serif"/>
              </a:rPr>
              <a:t>наоборот</a:t>
            </a:r>
            <a:endParaRPr sz="3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1078</Words>
  <Application>Microsoft Office PowerPoint</Application>
  <PresentationFormat>Произвольный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ОБЩИЕ СВЕДЕНИЯ</vt:lpstr>
      <vt:lpstr>НОРМАТИВНО-ПРАВОВЫЕ ДОКУМЕНТЫ</vt:lpstr>
      <vt:lpstr>КТО МОЖЕТ УЧАСТВОВАТЬ В ГИА-11</vt:lpstr>
      <vt:lpstr>ПЕРИОДЫ СДАЧИ ЕГЭ</vt:lpstr>
      <vt:lpstr>РЕГИСТРАЦИЯ НА УЧАСТИЕ В ГИА-11</vt:lpstr>
      <vt:lpstr>НЕОБХОДИМОСТЬ СПЕЦИАЛЬНЫХ УСЛОВИЙ  ПРИ ПРОВЕДЕНИИ ГИА</vt:lpstr>
      <vt:lpstr>ЕГЭ ПО МАТЕМАТИКЕ</vt:lpstr>
      <vt:lpstr>КЛЮЧЕВЫЕ ИЗМЕНЕНИЯ  ПОРЯДКЕ  ПРОВЕДЕНИЯ ГИА-11</vt:lpstr>
      <vt:lpstr>ЕГЭ ПО ИНОСТРАННЫМ ЯЗЫКАМ</vt:lpstr>
      <vt:lpstr>ИТОГОВОЕ СОЧИНЕНИЕ  (ИЗЛОЖЕНИЕ)</vt:lpstr>
      <vt:lpstr>МЕСТО ПРОВЕДЕНИЯ</vt:lpstr>
      <vt:lpstr>ЧТО МОЖНО ВЗЯТЬ С СОБОЙ НА СОЧИНЕНИЕ  (ИЗЛОЖЕНИЕ)</vt:lpstr>
      <vt:lpstr>ЗАПРЕЩЕНО</vt:lpstr>
      <vt:lpstr>ДОСРОЧНОЕ ЗАВЕРШЕНИЕ НАПИСАНИЯ  ИТОГОВОГО СОЧИНЕНИЯ (ИЗЛОЖЕНИЯ)</vt:lpstr>
      <vt:lpstr>ПОВТОРНЫЙ ДОПУСК К НАПИСАНИЮ ИТОГОВОГО  СОЧИНЕНИЯ (ИЗЛОЖЕНИЯ)</vt:lpstr>
      <vt:lpstr>СРОК ДЕЙСТВИЯ ИТОГОВОГО СОЧИНЕНИЯ  (ИЗЛОЖЕНИЯ)</vt:lpstr>
      <vt:lpstr>Слайд 18</vt:lpstr>
      <vt:lpstr>НОВЫЙ ПОРЯДОК ПРОВЕДЕНИЯ ГИА</vt:lpstr>
      <vt:lpstr>Выставление итоговых отметок</vt:lpstr>
      <vt:lpstr>Получение аттестата</vt:lpstr>
      <vt:lpstr>ПОЛУЧЕНИЕ АТТЕСТАТА С ОТЛИЧИЕМ</vt:lpstr>
      <vt:lpstr>Медаль «За особые успехи в учении» 1 степени</vt:lpstr>
      <vt:lpstr>Медаль «За особые успехи в обучении»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Tres</cp:lastModifiedBy>
  <cp:revision>5</cp:revision>
  <dcterms:created xsi:type="dcterms:W3CDTF">2024-10-22T09:58:27Z</dcterms:created>
  <dcterms:modified xsi:type="dcterms:W3CDTF">2024-10-22T10:31:33Z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2024-10-22T00:00:00Z</vt:filetime>
  </property>
</Properties>
</file>